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</a:defRPr>
            </a:lvl1pPr>
            <a:lvl2pPr marL="0" indent="457200" defTabSz="825500"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</a:defRPr>
            </a:lvl2pPr>
            <a:lvl3pPr marL="0" indent="914400" defTabSz="825500"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</a:defRPr>
            </a:lvl3pPr>
            <a:lvl4pPr marL="0" indent="1371600" defTabSz="825500"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</a:defRPr>
            </a:lvl4pPr>
            <a:lvl5pPr marL="0" indent="1828800" defTabSz="825500"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lnSpc>
                <a:spcPct val="90000"/>
              </a:lnSpc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lnSpc>
                <a:spcPct val="90000"/>
              </a:lnSpc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lnSpc>
                <a:spcPct val="90000"/>
              </a:lnSpc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lnSpc>
                <a:spcPct val="90000"/>
              </a:lnSpc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lnSpc>
                <a:spcPct val="90000"/>
              </a:lnSpc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spcBef>
                <a:spcPts val="0"/>
              </a:spcBef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Relationship Id="rId3" Type="http://schemas.openxmlformats.org/officeDocument/2006/relationships/image" Target="../media/image2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2.jpeg"/><Relationship Id="rId4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2.jpeg"/><Relationship Id="rId4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ightstock_886176_medium_adc_uk_and_ireland.jpg" descr="lightstock_886176_medium_adc_uk_and_ireland.jpg"/>
          <p:cNvPicPr>
            <a:picLocks noChangeAspect="1"/>
          </p:cNvPicPr>
          <p:nvPr/>
        </p:nvPicPr>
        <p:blipFill>
          <a:blip r:embed="rId2">
            <a:extLst/>
          </a:blip>
          <a:srcRect l="0" t="3438" r="36131" b="33479"/>
          <a:stretch>
            <a:fillRect/>
          </a:stretch>
        </p:blipFill>
        <p:spPr>
          <a:xfrm flipH="1">
            <a:off x="0" y="-23019"/>
            <a:ext cx="24384000" cy="1376209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tudents"/>
          <p:cNvSpPr txBox="1"/>
          <p:nvPr/>
        </p:nvSpPr>
        <p:spPr>
          <a:xfrm>
            <a:off x="17865346" y="5702970"/>
            <a:ext cx="3309718" cy="696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cap="all" spc="-79" sz="4000">
                <a:solidFill>
                  <a:srgbClr val="929292"/>
                </a:solidFill>
              </a:defRPr>
            </a:lvl1pPr>
          </a:lstStyle>
          <a:p>
            <a:pPr/>
            <a:r>
              <a:t>Students</a:t>
            </a:r>
          </a:p>
        </p:txBody>
      </p:sp>
      <p:pic>
        <p:nvPicPr>
          <p:cNvPr id="173" name="logo_simple_2.png" descr="logo_simple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0408" y="12430740"/>
            <a:ext cx="3523469" cy="85049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Leading"/>
          <p:cNvSpPr txBox="1"/>
          <p:nvPr/>
        </p:nvSpPr>
        <p:spPr>
          <a:xfrm>
            <a:off x="10291578" y="2401624"/>
            <a:ext cx="8177531" cy="543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275001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700" sz="35000">
                <a:latin typeface="MoonTime Regular"/>
                <a:ea typeface="MoonTime Regular"/>
                <a:cs typeface="MoonTime Regular"/>
                <a:sym typeface="MoonTime Regular"/>
              </a:defRPr>
            </a:lvl1pPr>
          </a:lstStyle>
          <a:p>
            <a:pPr/>
            <a:r>
              <a:t>Leading</a:t>
            </a:r>
          </a:p>
        </p:txBody>
      </p:sp>
      <p:sp>
        <p:nvSpPr>
          <p:cNvPr id="175" name="Beyond"/>
          <p:cNvSpPr txBox="1"/>
          <p:nvPr/>
        </p:nvSpPr>
        <p:spPr>
          <a:xfrm>
            <a:off x="14326191" y="6399945"/>
            <a:ext cx="7568566" cy="543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275001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pc="-700" sz="35000">
                <a:latin typeface="MoonTime Regular"/>
                <a:ea typeface="MoonTime Regular"/>
                <a:cs typeface="MoonTime Regular"/>
                <a:sym typeface="MoonTime Regular"/>
              </a:defRPr>
            </a:lvl1pPr>
          </a:lstStyle>
          <a:p>
            <a:pPr/>
            <a:r>
              <a:t>Beyond</a:t>
            </a:r>
          </a:p>
        </p:txBody>
      </p:sp>
      <p:sp>
        <p:nvSpPr>
          <p:cNvPr id="176" name="the Classroom"/>
          <p:cNvSpPr txBox="1"/>
          <p:nvPr/>
        </p:nvSpPr>
        <p:spPr>
          <a:xfrm>
            <a:off x="18876385" y="10847538"/>
            <a:ext cx="4597356" cy="696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cap="all" spc="-79" sz="4000">
                <a:solidFill>
                  <a:srgbClr val="929292"/>
                </a:solidFill>
              </a:defRPr>
            </a:lvl1pPr>
          </a:lstStyle>
          <a:p>
            <a:pPr/>
            <a:r>
              <a:t>the Classroom</a:t>
            </a:r>
          </a:p>
        </p:txBody>
      </p:sp>
      <p:sp>
        <p:nvSpPr>
          <p:cNvPr id="177" name="Udhëheqja e nxënësve  përtej klasës"/>
          <p:cNvSpPr txBox="1"/>
          <p:nvPr/>
        </p:nvSpPr>
        <p:spPr>
          <a:xfrm>
            <a:off x="13378459" y="1199637"/>
            <a:ext cx="1009528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/>
            <a:r>
              <a:t>Udhëheqja e nxënësve  përtej klasës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9522.heic" descr="IMG_9522.heic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0599" r="0" b="144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14" name="Mësime nga vrapimi…"/>
          <p:cNvSpPr txBox="1"/>
          <p:nvPr/>
        </p:nvSpPr>
        <p:spPr>
          <a:xfrm>
            <a:off x="2240420" y="2685908"/>
            <a:ext cx="15051370" cy="180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5500"/>
            </a:pPr>
            <a:r>
              <a:t>Mësime nga vrapimi </a:t>
            </a:r>
          </a:p>
          <a:p>
            <a:pPr defTabSz="825500">
              <a:spcBef>
                <a:spcPts val="0"/>
              </a:spcBef>
              <a:defRPr b="1" sz="5500"/>
            </a:pPr>
            <a:r>
              <a:t>(Ose nga çdo aktivitet i bazuar në përpjekje)</a:t>
            </a:r>
          </a:p>
        </p:txBody>
      </p:sp>
      <p:sp>
        <p:nvSpPr>
          <p:cNvPr id="215" name="Lessons from running…"/>
          <p:cNvSpPr txBox="1"/>
          <p:nvPr/>
        </p:nvSpPr>
        <p:spPr>
          <a:xfrm>
            <a:off x="11310753" y="7034346"/>
            <a:ext cx="11962074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Lessons from running</a:t>
            </a:r>
          </a:p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(Or from any effort-based activity)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lightstock_81775_medium_adc_uk_and_ireland.jpg" descr="lightstock_81775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18" name="Mini-intervistë:…"/>
          <p:cNvSpPr txBox="1"/>
          <p:nvPr/>
        </p:nvSpPr>
        <p:spPr>
          <a:xfrm>
            <a:off x="11355650" y="1768846"/>
            <a:ext cx="11962074" cy="353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pPr>
            <a:r>
              <a:t>Mini-intervistë: </a:t>
            </a:r>
          </a:p>
          <a:p>
            <a:pPr algn="r"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pPr>
          </a:p>
          <a:p>
            <a:pPr algn="r"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pPr>
            <a:r>
              <a:t>Christiane, çfarë mësove </a:t>
            </a:r>
          </a:p>
          <a:p>
            <a:pPr algn="r"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pPr>
            <a:r>
              <a:t>për veten duke vrapuar?</a:t>
            </a:r>
          </a:p>
        </p:txBody>
      </p:sp>
      <p:sp>
        <p:nvSpPr>
          <p:cNvPr id="219" name="Mini interview:…"/>
          <p:cNvSpPr txBox="1"/>
          <p:nvPr/>
        </p:nvSpPr>
        <p:spPr>
          <a:xfrm>
            <a:off x="11355650" y="8311176"/>
            <a:ext cx="11962074" cy="3215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t>Mini interview:</a:t>
            </a:r>
          </a:p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</a:p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t>Christiane, what did you </a:t>
            </a:r>
            <a:br/>
            <a:r>
              <a:rPr i="1"/>
              <a:t>learn about yourself</a:t>
            </a:r>
            <a:r>
              <a:t> </a:t>
            </a:r>
            <a:br/>
            <a:r>
              <a:t>by running?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Myers-Briggs Type Indicator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chemeClr val="accent5">
                    <a:lumOff val="-29866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Myers-Briggs</a:t>
            </a:r>
            <a:r>
              <a:t> Type Indicator </a:t>
            </a:r>
          </a:p>
        </p:txBody>
      </p:sp>
      <p:pic>
        <p:nvPicPr>
          <p:cNvPr id="222" name="logo_simple_2.png" descr="logo_simple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408" y="12430740"/>
            <a:ext cx="3523469" cy="85049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Indikatori i Myers-Briggs të tipave të personalitetit"/>
          <p:cNvSpPr txBox="1"/>
          <p:nvPr/>
        </p:nvSpPr>
        <p:spPr>
          <a:xfrm>
            <a:off x="4970878" y="8795156"/>
            <a:ext cx="14442244" cy="2352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i="1" spc="-140" sz="7000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Indikatori i Myers-Briggs të tipave të personalitetit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" name="Energjia Energy"/>
          <p:cNvSpPr txBox="1"/>
          <p:nvPr/>
        </p:nvSpPr>
        <p:spPr>
          <a:xfrm>
            <a:off x="-1" y="2851343"/>
            <a:ext cx="12192002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>
                <a:solidFill>
                  <a:srgbClr val="000000"/>
                </a:solidFill>
              </a:defRPr>
            </a:pPr>
            <a:r>
              <a:t>Energjia </a:t>
            </a:r>
            <a:r>
              <a:rPr>
                <a:solidFill>
                  <a:srgbClr val="FFFFFF"/>
                </a:solidFill>
              </a:rPr>
              <a:t>Energy</a:t>
            </a:r>
          </a:p>
        </p:txBody>
      </p:sp>
      <p:sp>
        <p:nvSpPr>
          <p:cNvPr id="227" name="Extraversion (E) or Introversion (I)"/>
          <p:cNvSpPr txBox="1"/>
          <p:nvPr/>
        </p:nvSpPr>
        <p:spPr>
          <a:xfrm>
            <a:off x="1386535" y="4630041"/>
            <a:ext cx="9418930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Extraversion </a:t>
            </a:r>
            <a:r>
              <a:rPr b="1"/>
              <a:t>(E)</a:t>
            </a:r>
            <a:r>
              <a:t> or Introversion </a:t>
            </a:r>
            <a:r>
              <a:rPr b="1"/>
              <a:t>(I)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28" name="Line"/>
          <p:cNvSpPr/>
          <p:nvPr/>
        </p:nvSpPr>
        <p:spPr>
          <a:xfrm flipH="1" flipV="1">
            <a:off x="12183019" y="6866980"/>
            <a:ext cx="17961" cy="684869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9" name="Line"/>
          <p:cNvSpPr/>
          <p:nvPr/>
        </p:nvSpPr>
        <p:spPr>
          <a:xfrm flipH="1" flipV="1">
            <a:off x="12192223" y="6847881"/>
            <a:ext cx="1219177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"/>
          <p:cNvSpPr/>
          <p:nvPr/>
        </p:nvSpPr>
        <p:spPr>
          <a:xfrm>
            <a:off x="12192000" y="0"/>
            <a:ext cx="12192000" cy="6858001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2" name="Rectangle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3" name="Energjia Energy"/>
          <p:cNvSpPr txBox="1"/>
          <p:nvPr/>
        </p:nvSpPr>
        <p:spPr>
          <a:xfrm>
            <a:off x="-1" y="2851343"/>
            <a:ext cx="12192002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>
                <a:solidFill>
                  <a:srgbClr val="000000"/>
                </a:solidFill>
              </a:defRPr>
            </a:pPr>
            <a:r>
              <a:t>Energjia </a:t>
            </a:r>
            <a:r>
              <a:rPr>
                <a:solidFill>
                  <a:srgbClr val="FFFFFF"/>
                </a:solidFill>
              </a:rPr>
              <a:t>Energy</a:t>
            </a:r>
          </a:p>
        </p:txBody>
      </p:sp>
      <p:sp>
        <p:nvSpPr>
          <p:cNvPr id="234" name="Informacioni Information"/>
          <p:cNvSpPr txBox="1"/>
          <p:nvPr/>
        </p:nvSpPr>
        <p:spPr>
          <a:xfrm>
            <a:off x="12192000" y="2851343"/>
            <a:ext cx="12060602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/>
            </a:pPr>
            <a:r>
              <a:rPr>
                <a:solidFill>
                  <a:srgbClr val="000000"/>
                </a:solidFill>
              </a:rPr>
              <a:t>Informacioni</a:t>
            </a:r>
            <a:r>
              <a:t> Information</a:t>
            </a:r>
          </a:p>
        </p:txBody>
      </p:sp>
      <p:sp>
        <p:nvSpPr>
          <p:cNvPr id="235" name="Extraversion (E) or Introversion (I)"/>
          <p:cNvSpPr txBox="1"/>
          <p:nvPr/>
        </p:nvSpPr>
        <p:spPr>
          <a:xfrm>
            <a:off x="1386535" y="4630041"/>
            <a:ext cx="9418930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Extraversion </a:t>
            </a:r>
            <a:r>
              <a:rPr b="1"/>
              <a:t>(E)</a:t>
            </a:r>
            <a:r>
              <a:t> or Introversion </a:t>
            </a:r>
            <a:r>
              <a:rPr b="1"/>
              <a:t>(I)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36" name="Sensing (S) or INntuition (N)"/>
          <p:cNvSpPr txBox="1"/>
          <p:nvPr/>
        </p:nvSpPr>
        <p:spPr>
          <a:xfrm>
            <a:off x="14341282" y="4630041"/>
            <a:ext cx="776203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Sensing </a:t>
            </a:r>
            <a:r>
              <a:rPr b="1"/>
              <a:t>(S)</a:t>
            </a:r>
            <a:r>
              <a:t> or INntuition </a:t>
            </a:r>
            <a:r>
              <a:rPr b="1"/>
              <a:t>(N)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37" name="Line"/>
          <p:cNvSpPr/>
          <p:nvPr/>
        </p:nvSpPr>
        <p:spPr>
          <a:xfrm flipH="1" flipV="1">
            <a:off x="12183019" y="6866979"/>
            <a:ext cx="17962" cy="684869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-1" y="6858000"/>
            <a:ext cx="12192001" cy="6858000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0" name="Rectangle"/>
          <p:cNvSpPr/>
          <p:nvPr/>
        </p:nvSpPr>
        <p:spPr>
          <a:xfrm>
            <a:off x="12192000" y="0"/>
            <a:ext cx="12192000" cy="6858001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1" name="Rectangle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2" name="Energjia Energy"/>
          <p:cNvSpPr txBox="1"/>
          <p:nvPr/>
        </p:nvSpPr>
        <p:spPr>
          <a:xfrm>
            <a:off x="-1" y="2851343"/>
            <a:ext cx="12192002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>
                <a:solidFill>
                  <a:srgbClr val="000000"/>
                </a:solidFill>
              </a:defRPr>
            </a:pPr>
            <a:r>
              <a:t>Energjia </a:t>
            </a:r>
            <a:r>
              <a:rPr>
                <a:solidFill>
                  <a:srgbClr val="FFFFFF"/>
                </a:solidFill>
              </a:rPr>
              <a:t>Energy</a:t>
            </a:r>
          </a:p>
        </p:txBody>
      </p:sp>
      <p:sp>
        <p:nvSpPr>
          <p:cNvPr id="243" name="Informacioni Information"/>
          <p:cNvSpPr txBox="1"/>
          <p:nvPr/>
        </p:nvSpPr>
        <p:spPr>
          <a:xfrm>
            <a:off x="12192000" y="2851343"/>
            <a:ext cx="12060602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/>
            </a:pPr>
            <a:r>
              <a:rPr>
                <a:solidFill>
                  <a:srgbClr val="000000"/>
                </a:solidFill>
              </a:rPr>
              <a:t>Informacioni</a:t>
            </a:r>
            <a:r>
              <a:t> Information</a:t>
            </a:r>
          </a:p>
        </p:txBody>
      </p:sp>
      <p:sp>
        <p:nvSpPr>
          <p:cNvPr id="244" name="Vendimet Decisions"/>
          <p:cNvSpPr txBox="1"/>
          <p:nvPr/>
        </p:nvSpPr>
        <p:spPr>
          <a:xfrm>
            <a:off x="-1" y="9709343"/>
            <a:ext cx="12192001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/>
            </a:pPr>
            <a:r>
              <a:rPr>
                <a:solidFill>
                  <a:srgbClr val="000000"/>
                </a:solidFill>
              </a:rPr>
              <a:t>Vendimet</a:t>
            </a:r>
            <a:r>
              <a:t> Decisions</a:t>
            </a:r>
          </a:p>
        </p:txBody>
      </p:sp>
      <p:sp>
        <p:nvSpPr>
          <p:cNvPr id="245" name="Extraversion (E) or Introversion (I)"/>
          <p:cNvSpPr txBox="1"/>
          <p:nvPr/>
        </p:nvSpPr>
        <p:spPr>
          <a:xfrm>
            <a:off x="1386535" y="4630041"/>
            <a:ext cx="9418930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Extraversion </a:t>
            </a:r>
            <a:r>
              <a:rPr b="1"/>
              <a:t>(E)</a:t>
            </a:r>
            <a:r>
              <a:t> or Introversion </a:t>
            </a:r>
            <a:r>
              <a:rPr b="1"/>
              <a:t>(I)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46" name="Sensing (S) or INntuition (N)"/>
          <p:cNvSpPr txBox="1"/>
          <p:nvPr/>
        </p:nvSpPr>
        <p:spPr>
          <a:xfrm>
            <a:off x="14341282" y="4630041"/>
            <a:ext cx="776203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Sensing </a:t>
            </a:r>
            <a:r>
              <a:rPr b="1"/>
              <a:t>(S)</a:t>
            </a:r>
            <a:r>
              <a:t> or INntuition </a:t>
            </a:r>
            <a:r>
              <a:rPr b="1"/>
              <a:t>(N)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47" name="Thinking (T) or Feeling (F)"/>
          <p:cNvSpPr txBox="1"/>
          <p:nvPr/>
        </p:nvSpPr>
        <p:spPr>
          <a:xfrm>
            <a:off x="2457907" y="11419685"/>
            <a:ext cx="727618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Thinking </a:t>
            </a:r>
            <a:r>
              <a:rPr b="1"/>
              <a:t>(T)</a:t>
            </a:r>
            <a:r>
              <a:t> or Feeling </a:t>
            </a:r>
            <a:r>
              <a:rPr b="1"/>
              <a:t>(F)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"/>
          <p:cNvSpPr/>
          <p:nvPr/>
        </p:nvSpPr>
        <p:spPr>
          <a:xfrm>
            <a:off x="-1" y="6858000"/>
            <a:ext cx="12192001" cy="6858000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0" name="Rectangle"/>
          <p:cNvSpPr/>
          <p:nvPr/>
        </p:nvSpPr>
        <p:spPr>
          <a:xfrm>
            <a:off x="12192000" y="0"/>
            <a:ext cx="12192000" cy="6858001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" name="Rectangle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2" name="Energjia Energy"/>
          <p:cNvSpPr txBox="1"/>
          <p:nvPr/>
        </p:nvSpPr>
        <p:spPr>
          <a:xfrm>
            <a:off x="-1" y="2851343"/>
            <a:ext cx="12192002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>
                <a:solidFill>
                  <a:srgbClr val="000000"/>
                </a:solidFill>
              </a:defRPr>
            </a:pPr>
            <a:r>
              <a:t>Energjia </a:t>
            </a:r>
            <a:r>
              <a:rPr>
                <a:solidFill>
                  <a:srgbClr val="FFFFFF"/>
                </a:solidFill>
              </a:rPr>
              <a:t>Energy</a:t>
            </a:r>
          </a:p>
        </p:txBody>
      </p:sp>
      <p:sp>
        <p:nvSpPr>
          <p:cNvPr id="253" name="Informacioni Information"/>
          <p:cNvSpPr txBox="1"/>
          <p:nvPr/>
        </p:nvSpPr>
        <p:spPr>
          <a:xfrm>
            <a:off x="12192000" y="2851343"/>
            <a:ext cx="12060602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/>
            </a:pPr>
            <a:r>
              <a:rPr>
                <a:solidFill>
                  <a:srgbClr val="000000"/>
                </a:solidFill>
              </a:rPr>
              <a:t>Informacioni</a:t>
            </a:r>
            <a:r>
              <a:t> Information</a:t>
            </a:r>
          </a:p>
        </p:txBody>
      </p:sp>
      <p:sp>
        <p:nvSpPr>
          <p:cNvPr id="254" name="Vendimet Decisions"/>
          <p:cNvSpPr txBox="1"/>
          <p:nvPr/>
        </p:nvSpPr>
        <p:spPr>
          <a:xfrm>
            <a:off x="-1" y="9709343"/>
            <a:ext cx="12192001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/>
            </a:pPr>
            <a:r>
              <a:rPr>
                <a:solidFill>
                  <a:srgbClr val="000000"/>
                </a:solidFill>
              </a:rPr>
              <a:t>Vendimet</a:t>
            </a:r>
            <a:r>
              <a:t> Decisions</a:t>
            </a:r>
          </a:p>
        </p:txBody>
      </p:sp>
      <p:sp>
        <p:nvSpPr>
          <p:cNvPr id="255" name="Përballimi me botën…"/>
          <p:cNvSpPr txBox="1"/>
          <p:nvPr/>
        </p:nvSpPr>
        <p:spPr>
          <a:xfrm>
            <a:off x="12192000" y="9274964"/>
            <a:ext cx="12192002" cy="2024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40" sz="7000">
                <a:solidFill>
                  <a:srgbClr val="000000"/>
                </a:solidFill>
              </a:defRPr>
            </a:pPr>
            <a:r>
              <a:t>Përballimi me botën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40" sz="7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Dealing with the world</a:t>
            </a:r>
          </a:p>
        </p:txBody>
      </p:sp>
      <p:sp>
        <p:nvSpPr>
          <p:cNvPr id="256" name="Extraversion (E) or Introversion (I)"/>
          <p:cNvSpPr txBox="1"/>
          <p:nvPr/>
        </p:nvSpPr>
        <p:spPr>
          <a:xfrm>
            <a:off x="1386535" y="4630041"/>
            <a:ext cx="9418930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Extraversion </a:t>
            </a:r>
            <a:r>
              <a:rPr b="1"/>
              <a:t>(E)</a:t>
            </a:r>
            <a:r>
              <a:t> or Introversion </a:t>
            </a:r>
            <a:r>
              <a:rPr b="1"/>
              <a:t>(I)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57" name="Sensing (S) or INntuition (N)"/>
          <p:cNvSpPr txBox="1"/>
          <p:nvPr/>
        </p:nvSpPr>
        <p:spPr>
          <a:xfrm>
            <a:off x="14341282" y="4630041"/>
            <a:ext cx="776203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Sensing </a:t>
            </a:r>
            <a:r>
              <a:rPr b="1"/>
              <a:t>(S)</a:t>
            </a:r>
            <a:r>
              <a:t> or INntuition </a:t>
            </a:r>
            <a:r>
              <a:rPr b="1"/>
              <a:t>(N)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58" name="Thinking (T) or Feeling (F)"/>
          <p:cNvSpPr txBox="1"/>
          <p:nvPr/>
        </p:nvSpPr>
        <p:spPr>
          <a:xfrm>
            <a:off x="2457907" y="11419685"/>
            <a:ext cx="727618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Thinking </a:t>
            </a:r>
            <a:r>
              <a:rPr b="1"/>
              <a:t>(T)</a:t>
            </a:r>
            <a:r>
              <a:t> or Feeling </a:t>
            </a:r>
            <a:r>
              <a:rPr b="1"/>
              <a:t>(F)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59" name="Judging (J) or Perceiving (P)"/>
          <p:cNvSpPr txBox="1"/>
          <p:nvPr/>
        </p:nvSpPr>
        <p:spPr>
          <a:xfrm>
            <a:off x="14350593" y="11419685"/>
            <a:ext cx="7874814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Judging </a:t>
            </a:r>
            <a:r>
              <a:rPr b="1"/>
              <a:t>(J)</a:t>
            </a:r>
            <a:r>
              <a:t> or Perceiving </a:t>
            </a:r>
            <a:r>
              <a:rPr b="1"/>
              <a:t>(P)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4506" y="275637"/>
            <a:ext cx="17862221" cy="13164726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Rectangle"/>
          <p:cNvSpPr/>
          <p:nvPr/>
        </p:nvSpPr>
        <p:spPr>
          <a:xfrm>
            <a:off x="-1" y="0"/>
            <a:ext cx="5980588" cy="13716001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3" name="Extraversion E…"/>
          <p:cNvSpPr txBox="1"/>
          <p:nvPr/>
        </p:nvSpPr>
        <p:spPr>
          <a:xfrm>
            <a:off x="963525" y="2774930"/>
            <a:ext cx="4053536" cy="169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40000"/>
              </a:lnSpc>
            </a:pPr>
            <a:r>
              <a:t>Extraversion </a:t>
            </a:r>
            <a:r>
              <a:rPr b="1"/>
              <a:t>E</a:t>
            </a:r>
            <a:endParaRPr b="1"/>
          </a:p>
          <a:p>
            <a:pPr algn="r">
              <a:lnSpc>
                <a:spcPct val="40000"/>
              </a:lnSpc>
            </a:pPr>
            <a:r>
              <a:t>Introversion </a:t>
            </a:r>
            <a:r>
              <a:rPr b="1"/>
              <a:t>I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64" name="Sensing S…"/>
          <p:cNvSpPr txBox="1"/>
          <p:nvPr/>
        </p:nvSpPr>
        <p:spPr>
          <a:xfrm>
            <a:off x="1793496" y="5160733"/>
            <a:ext cx="3223565" cy="169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40000"/>
              </a:lnSpc>
              <a:defRPr>
                <a:solidFill>
                  <a:srgbClr val="000000"/>
                </a:solidFill>
              </a:defRPr>
            </a:pPr>
            <a:r>
              <a:t>Sensing </a:t>
            </a:r>
            <a:r>
              <a:rPr b="1"/>
              <a:t>S</a:t>
            </a:r>
            <a:endParaRPr b="1"/>
          </a:p>
          <a:p>
            <a:pPr algn="r">
              <a:lnSpc>
                <a:spcPct val="40000"/>
              </a:lnSpc>
              <a:defRPr>
                <a:solidFill>
                  <a:srgbClr val="000000"/>
                </a:solidFill>
              </a:defRPr>
            </a:pPr>
            <a:r>
              <a:t>INtuition </a:t>
            </a:r>
            <a:r>
              <a:rPr b="1"/>
              <a:t>N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65" name="Thinking T…"/>
          <p:cNvSpPr txBox="1"/>
          <p:nvPr/>
        </p:nvSpPr>
        <p:spPr>
          <a:xfrm>
            <a:off x="2057147" y="7546536"/>
            <a:ext cx="2959914" cy="169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40000"/>
              </a:lnSpc>
            </a:pPr>
            <a:r>
              <a:t>Thinking </a:t>
            </a:r>
            <a:r>
              <a:rPr b="1"/>
              <a:t>T</a:t>
            </a:r>
            <a:endParaRPr b="1"/>
          </a:p>
          <a:p>
            <a:pPr algn="r">
              <a:lnSpc>
                <a:spcPct val="40000"/>
              </a:lnSpc>
            </a:pPr>
            <a:r>
              <a:t>Feeling </a:t>
            </a:r>
            <a:r>
              <a:rPr b="1"/>
              <a:t>F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66" name="Judging J…"/>
          <p:cNvSpPr txBox="1"/>
          <p:nvPr/>
        </p:nvSpPr>
        <p:spPr>
          <a:xfrm>
            <a:off x="1285699" y="9932338"/>
            <a:ext cx="3731362" cy="169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40000"/>
              </a:lnSpc>
              <a:defRPr>
                <a:solidFill>
                  <a:srgbClr val="000000"/>
                </a:solidFill>
              </a:defRPr>
            </a:pPr>
            <a:r>
              <a:t>Judging </a:t>
            </a:r>
            <a:r>
              <a:rPr b="1"/>
              <a:t>J</a:t>
            </a:r>
            <a:endParaRPr b="1"/>
          </a:p>
          <a:p>
            <a:pPr algn="r">
              <a:lnSpc>
                <a:spcPct val="40000"/>
              </a:lnSpc>
              <a:defRPr>
                <a:solidFill>
                  <a:srgbClr val="000000"/>
                </a:solidFill>
              </a:defRPr>
            </a:pPr>
            <a:r>
              <a:t>Perceiving </a:t>
            </a:r>
            <a:r>
              <a:rPr b="1"/>
              <a:t>P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4506" y="275637"/>
            <a:ext cx="17862221" cy="1316472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"/>
          <p:cNvSpPr/>
          <p:nvPr/>
        </p:nvSpPr>
        <p:spPr>
          <a:xfrm>
            <a:off x="-1" y="0"/>
            <a:ext cx="5980588" cy="13716001"/>
          </a:xfrm>
          <a:prstGeom prst="rect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" name="Extraversion E…"/>
          <p:cNvSpPr txBox="1"/>
          <p:nvPr/>
        </p:nvSpPr>
        <p:spPr>
          <a:xfrm>
            <a:off x="963525" y="2774930"/>
            <a:ext cx="4053536" cy="169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40000"/>
              </a:lnSpc>
            </a:pPr>
            <a:r>
              <a:t>Extraversion </a:t>
            </a:r>
            <a:r>
              <a:rPr b="1"/>
              <a:t>E</a:t>
            </a:r>
            <a:endParaRPr b="1"/>
          </a:p>
          <a:p>
            <a:pPr algn="r">
              <a:lnSpc>
                <a:spcPct val="40000"/>
              </a:lnSpc>
            </a:pPr>
            <a:r>
              <a:t>Introversion </a:t>
            </a:r>
            <a:r>
              <a:rPr b="1"/>
              <a:t>I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71" name="Sensing S…"/>
          <p:cNvSpPr txBox="1"/>
          <p:nvPr/>
        </p:nvSpPr>
        <p:spPr>
          <a:xfrm>
            <a:off x="1793496" y="5160733"/>
            <a:ext cx="3223565" cy="169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40000"/>
              </a:lnSpc>
              <a:defRPr>
                <a:solidFill>
                  <a:srgbClr val="000000"/>
                </a:solidFill>
              </a:defRPr>
            </a:pPr>
            <a:r>
              <a:t>Sensing </a:t>
            </a:r>
            <a:r>
              <a:rPr b="1"/>
              <a:t>S</a:t>
            </a:r>
            <a:endParaRPr b="1"/>
          </a:p>
          <a:p>
            <a:pPr algn="r">
              <a:lnSpc>
                <a:spcPct val="40000"/>
              </a:lnSpc>
              <a:defRPr>
                <a:solidFill>
                  <a:srgbClr val="000000"/>
                </a:solidFill>
              </a:defRPr>
            </a:pPr>
            <a:r>
              <a:t>INtuition </a:t>
            </a:r>
            <a:r>
              <a:rPr b="1"/>
              <a:t>N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72" name="Thinking T…"/>
          <p:cNvSpPr txBox="1"/>
          <p:nvPr/>
        </p:nvSpPr>
        <p:spPr>
          <a:xfrm>
            <a:off x="2057147" y="7546536"/>
            <a:ext cx="2959914" cy="169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40000"/>
              </a:lnSpc>
            </a:pPr>
            <a:r>
              <a:t>Thinking </a:t>
            </a:r>
            <a:r>
              <a:rPr b="1"/>
              <a:t>T</a:t>
            </a:r>
            <a:endParaRPr b="1"/>
          </a:p>
          <a:p>
            <a:pPr algn="r">
              <a:lnSpc>
                <a:spcPct val="40000"/>
              </a:lnSpc>
            </a:pPr>
            <a:r>
              <a:t>Feeling </a:t>
            </a:r>
            <a:r>
              <a:rPr b="1"/>
              <a:t>F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73" name="Judging J…"/>
          <p:cNvSpPr txBox="1"/>
          <p:nvPr/>
        </p:nvSpPr>
        <p:spPr>
          <a:xfrm>
            <a:off x="1285699" y="9932338"/>
            <a:ext cx="3731362" cy="169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40000"/>
              </a:lnSpc>
              <a:defRPr>
                <a:solidFill>
                  <a:srgbClr val="000000"/>
                </a:solidFill>
              </a:defRPr>
            </a:pPr>
            <a:r>
              <a:t>Judging </a:t>
            </a:r>
            <a:r>
              <a:rPr b="1"/>
              <a:t>J</a:t>
            </a:r>
            <a:endParaRPr b="1"/>
          </a:p>
          <a:p>
            <a:pPr algn="r">
              <a:lnSpc>
                <a:spcPct val="40000"/>
              </a:lnSpc>
              <a:defRPr>
                <a:solidFill>
                  <a:srgbClr val="000000"/>
                </a:solidFill>
              </a:defRPr>
            </a:pPr>
            <a:r>
              <a:t>Perceiving </a:t>
            </a:r>
            <a:r>
              <a:rPr b="1"/>
              <a:t>P</a:t>
            </a:r>
            <a:r>
              <a:t> 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0000" t="50000" r="24683" b="24230"/>
          <a:stretch>
            <a:fillRect/>
          </a:stretch>
        </p:blipFill>
        <p:spPr>
          <a:xfrm>
            <a:off x="15185616" y="6858000"/>
            <a:ext cx="4522009" cy="3392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Jo-Hari Window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chemeClr val="accent5">
                    <a:lumOff val="-29866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Jo-Hari</a:t>
            </a:r>
            <a:r>
              <a:t> Window </a:t>
            </a:r>
          </a:p>
        </p:txBody>
      </p:sp>
      <p:pic>
        <p:nvPicPr>
          <p:cNvPr id="277" name="logo_simple_2.png" descr="logo_simple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408" y="12430740"/>
            <a:ext cx="3523469" cy="850493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Dritarja e Jo-Hari-t"/>
          <p:cNvSpPr txBox="1"/>
          <p:nvPr/>
        </p:nvSpPr>
        <p:spPr>
          <a:xfrm>
            <a:off x="4970878" y="8795156"/>
            <a:ext cx="14442244" cy="2352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i="1" spc="-140" sz="7000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Dritarja e Jo-Hari-t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lightstock_1645_medium_adc_uk_and_ireland.jpg" descr="lightstock_1645_medium_adc_uk_and_ireland.jpg"/>
          <p:cNvPicPr>
            <a:picLocks noChangeAspect="1"/>
          </p:cNvPicPr>
          <p:nvPr/>
        </p:nvPicPr>
        <p:blipFill>
          <a:blip r:embed="rId2">
            <a:extLst/>
          </a:blip>
          <a:srcRect l="303" t="13732" r="303" b="2138"/>
          <a:stretch>
            <a:fillRect/>
          </a:stretch>
        </p:blipFill>
        <p:spPr>
          <a:xfrm>
            <a:off x="0" y="-23019"/>
            <a:ext cx="24384001" cy="1376209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elf"/>
          <p:cNvSpPr txBox="1"/>
          <p:nvPr/>
        </p:nvSpPr>
        <p:spPr>
          <a:xfrm>
            <a:off x="10748418" y="1355040"/>
            <a:ext cx="4167272" cy="391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275001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pc="-500" sz="25000">
                <a:latin typeface="MoonTime Regular"/>
                <a:ea typeface="MoonTime Regular"/>
                <a:cs typeface="MoonTime Regular"/>
                <a:sym typeface="MoonTime Regular"/>
              </a:defRPr>
            </a:lvl1pPr>
          </a:lstStyle>
          <a:p>
            <a:pPr/>
            <a:r>
              <a:t>Self</a:t>
            </a:r>
          </a:p>
        </p:txBody>
      </p:sp>
      <p:sp>
        <p:nvSpPr>
          <p:cNvPr id="181" name="MASTERING"/>
          <p:cNvSpPr txBox="1"/>
          <p:nvPr/>
        </p:nvSpPr>
        <p:spPr>
          <a:xfrm>
            <a:off x="7186857" y="1355041"/>
            <a:ext cx="3782696" cy="8458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0" dir="540000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5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/>
            <a:r>
              <a:t>MASTERING</a:t>
            </a:r>
          </a:p>
        </p:txBody>
      </p:sp>
      <p:sp>
        <p:nvSpPr>
          <p:cNvPr id="182" name="Leadership"/>
          <p:cNvSpPr txBox="1"/>
          <p:nvPr/>
        </p:nvSpPr>
        <p:spPr>
          <a:xfrm>
            <a:off x="13446864" y="3310841"/>
            <a:ext cx="10489021" cy="467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275001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pc="-600" sz="30000">
                <a:latin typeface="MoonTime Regular"/>
                <a:ea typeface="MoonTime Regular"/>
                <a:cs typeface="MoonTime Regular"/>
                <a:sym typeface="MoonTime Regular"/>
              </a:defRPr>
            </a:lvl1pPr>
          </a:lstStyle>
          <a:p>
            <a:pPr/>
            <a:r>
              <a:t>Leadership</a:t>
            </a:r>
          </a:p>
        </p:txBody>
      </p:sp>
      <p:sp>
        <p:nvSpPr>
          <p:cNvPr id="183" name="Mjeshtërimi i vetë-udhëheqësisë"/>
          <p:cNvSpPr txBox="1"/>
          <p:nvPr/>
        </p:nvSpPr>
        <p:spPr>
          <a:xfrm>
            <a:off x="14482318" y="8451945"/>
            <a:ext cx="909127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Mjeshtërimi i vetë-udhëheqësisë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"/>
          <p:cNvSpPr/>
          <p:nvPr/>
        </p:nvSpPr>
        <p:spPr>
          <a:xfrm>
            <a:off x="12192000" y="685800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1" name="Rectangle"/>
          <p:cNvSpPr/>
          <p:nvPr/>
        </p:nvSpPr>
        <p:spPr>
          <a:xfrm>
            <a:off x="-1" y="6858000"/>
            <a:ext cx="12192001" cy="685800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2" name="Rectangle"/>
          <p:cNvSpPr/>
          <p:nvPr/>
        </p:nvSpPr>
        <p:spPr>
          <a:xfrm>
            <a:off x="12192000" y="0"/>
            <a:ext cx="12192000" cy="68580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3" name="Rectangle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4" name="arena…"/>
          <p:cNvSpPr txBox="1"/>
          <p:nvPr/>
        </p:nvSpPr>
        <p:spPr>
          <a:xfrm>
            <a:off x="-1" y="1785571"/>
            <a:ext cx="12192002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>
                <a:solidFill>
                  <a:srgbClr val="000000"/>
                </a:solidFill>
              </a:defRPr>
            </a:pPr>
            <a:r>
              <a:t>arena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ARENA</a:t>
            </a:r>
          </a:p>
        </p:txBody>
      </p:sp>
      <p:sp>
        <p:nvSpPr>
          <p:cNvPr id="285" name="Të njohur për ty"/>
          <p:cNvSpPr txBox="1"/>
          <p:nvPr/>
        </p:nvSpPr>
        <p:spPr>
          <a:xfrm>
            <a:off x="9518192" y="190499"/>
            <a:ext cx="439369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000000"/>
                </a:solidFill>
              </a:rPr>
              <a:t>Të njohur </a:t>
            </a:r>
            <a:r>
              <a:t>për ty</a:t>
            </a:r>
          </a:p>
        </p:txBody>
      </p:sp>
      <p:sp>
        <p:nvSpPr>
          <p:cNvPr id="286" name="të njohur për të tjerët"/>
          <p:cNvSpPr txBox="1"/>
          <p:nvPr/>
        </p:nvSpPr>
        <p:spPr>
          <a:xfrm rot="16200776">
            <a:off x="-2497588" y="6046009"/>
            <a:ext cx="580491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të njohur </a:t>
            </a:r>
            <a:r>
              <a:rPr>
                <a:solidFill>
                  <a:srgbClr val="000000"/>
                </a:solidFill>
              </a:rPr>
              <a:t>për të tjerët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"/>
          <p:cNvSpPr/>
          <p:nvPr/>
        </p:nvSpPr>
        <p:spPr>
          <a:xfrm>
            <a:off x="12192000" y="685800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9" name="Rectangle"/>
          <p:cNvSpPr/>
          <p:nvPr/>
        </p:nvSpPr>
        <p:spPr>
          <a:xfrm>
            <a:off x="-1" y="6858000"/>
            <a:ext cx="12192001" cy="685800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0" name="Rectangle"/>
          <p:cNvSpPr/>
          <p:nvPr/>
        </p:nvSpPr>
        <p:spPr>
          <a:xfrm>
            <a:off x="12192000" y="0"/>
            <a:ext cx="12192000" cy="68580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1" name="Rectangle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2" name="arena…"/>
          <p:cNvSpPr txBox="1"/>
          <p:nvPr/>
        </p:nvSpPr>
        <p:spPr>
          <a:xfrm>
            <a:off x="-1" y="1785571"/>
            <a:ext cx="12192002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>
                <a:solidFill>
                  <a:srgbClr val="000000"/>
                </a:solidFill>
              </a:defRPr>
            </a:pPr>
            <a:r>
              <a:t>arena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>
                <a:solidFill>
                  <a:srgbClr val="000000"/>
                </a:solidFill>
              </a:defRPr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ARENA</a:t>
            </a:r>
          </a:p>
        </p:txBody>
      </p:sp>
      <p:sp>
        <p:nvSpPr>
          <p:cNvPr id="293" name="e fshehur…"/>
          <p:cNvSpPr txBox="1"/>
          <p:nvPr/>
        </p:nvSpPr>
        <p:spPr>
          <a:xfrm>
            <a:off x="12192000" y="1785571"/>
            <a:ext cx="12060602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e fshehur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HIDDEN</a:t>
            </a:r>
          </a:p>
        </p:txBody>
      </p:sp>
      <p:sp>
        <p:nvSpPr>
          <p:cNvPr id="294" name="Të njohur për ty"/>
          <p:cNvSpPr txBox="1"/>
          <p:nvPr/>
        </p:nvSpPr>
        <p:spPr>
          <a:xfrm>
            <a:off x="9518192" y="190499"/>
            <a:ext cx="439369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000000"/>
                </a:solidFill>
              </a:rPr>
              <a:t>Të njohur </a:t>
            </a:r>
            <a:r>
              <a:t>për ty</a:t>
            </a:r>
          </a:p>
        </p:txBody>
      </p:sp>
      <p:sp>
        <p:nvSpPr>
          <p:cNvPr id="295" name="të njohur për të tjerët"/>
          <p:cNvSpPr txBox="1"/>
          <p:nvPr/>
        </p:nvSpPr>
        <p:spPr>
          <a:xfrm rot="16200776">
            <a:off x="-2497588" y="6046009"/>
            <a:ext cx="580491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të njohur </a:t>
            </a:r>
            <a:r>
              <a:rPr>
                <a:solidFill>
                  <a:srgbClr val="000000"/>
                </a:solidFill>
              </a:rPr>
              <a:t>për të tjerët</a:t>
            </a:r>
          </a:p>
        </p:txBody>
      </p:sp>
      <p:sp>
        <p:nvSpPr>
          <p:cNvPr id="296" name="Të panjohur për të tjerët"/>
          <p:cNvSpPr txBox="1"/>
          <p:nvPr/>
        </p:nvSpPr>
        <p:spPr>
          <a:xfrm rot="16200776">
            <a:off x="20415919" y="6529082"/>
            <a:ext cx="665165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Të panjohur për të tjerët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"/>
          <p:cNvSpPr/>
          <p:nvPr/>
        </p:nvSpPr>
        <p:spPr>
          <a:xfrm>
            <a:off x="12192000" y="685800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9" name="Rectangle"/>
          <p:cNvSpPr/>
          <p:nvPr/>
        </p:nvSpPr>
        <p:spPr>
          <a:xfrm>
            <a:off x="-1" y="6858000"/>
            <a:ext cx="12192001" cy="685800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0" name="Rectangle"/>
          <p:cNvSpPr/>
          <p:nvPr/>
        </p:nvSpPr>
        <p:spPr>
          <a:xfrm>
            <a:off x="12192000" y="0"/>
            <a:ext cx="12192000" cy="68580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1" name="Rectangle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2" name="arena…"/>
          <p:cNvSpPr txBox="1"/>
          <p:nvPr/>
        </p:nvSpPr>
        <p:spPr>
          <a:xfrm>
            <a:off x="-1" y="1785571"/>
            <a:ext cx="12192002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>
                <a:solidFill>
                  <a:srgbClr val="000000"/>
                </a:solidFill>
              </a:defRPr>
            </a:pPr>
            <a:r>
              <a:t>arena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>
                <a:solidFill>
                  <a:srgbClr val="000000"/>
                </a:solidFill>
              </a:defRPr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ARENA</a:t>
            </a:r>
          </a:p>
        </p:txBody>
      </p:sp>
      <p:sp>
        <p:nvSpPr>
          <p:cNvPr id="303" name="e fshehur…"/>
          <p:cNvSpPr txBox="1"/>
          <p:nvPr/>
        </p:nvSpPr>
        <p:spPr>
          <a:xfrm>
            <a:off x="12192000" y="1785571"/>
            <a:ext cx="12060602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e fshehur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HIDDEN</a:t>
            </a:r>
          </a:p>
        </p:txBody>
      </p:sp>
      <p:sp>
        <p:nvSpPr>
          <p:cNvPr id="304" name="pika e verbër…"/>
          <p:cNvSpPr txBox="1"/>
          <p:nvPr/>
        </p:nvSpPr>
        <p:spPr>
          <a:xfrm>
            <a:off x="-1" y="8643571"/>
            <a:ext cx="12192001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pika e verbër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BLIND SPOT</a:t>
            </a:r>
          </a:p>
        </p:txBody>
      </p:sp>
      <p:sp>
        <p:nvSpPr>
          <p:cNvPr id="305" name="Të njohur për ty"/>
          <p:cNvSpPr txBox="1"/>
          <p:nvPr/>
        </p:nvSpPr>
        <p:spPr>
          <a:xfrm>
            <a:off x="9518192" y="190499"/>
            <a:ext cx="439369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000000"/>
                </a:solidFill>
              </a:rPr>
              <a:t>Të njohur </a:t>
            </a:r>
            <a:r>
              <a:t>për ty</a:t>
            </a:r>
          </a:p>
        </p:txBody>
      </p:sp>
      <p:sp>
        <p:nvSpPr>
          <p:cNvPr id="306" name="të njohur për të tjerët"/>
          <p:cNvSpPr txBox="1"/>
          <p:nvPr/>
        </p:nvSpPr>
        <p:spPr>
          <a:xfrm rot="16200776">
            <a:off x="-2497588" y="6046009"/>
            <a:ext cx="580491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të njohur </a:t>
            </a:r>
            <a:r>
              <a:rPr>
                <a:solidFill>
                  <a:srgbClr val="000000"/>
                </a:solidFill>
              </a:rPr>
              <a:t>për të tjerët</a:t>
            </a:r>
          </a:p>
        </p:txBody>
      </p:sp>
      <p:sp>
        <p:nvSpPr>
          <p:cNvPr id="307" name="të panjohur për ty"/>
          <p:cNvSpPr txBox="1"/>
          <p:nvPr/>
        </p:nvSpPr>
        <p:spPr>
          <a:xfrm>
            <a:off x="9008668" y="12740704"/>
            <a:ext cx="492465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të panjohur për ty</a:t>
            </a:r>
          </a:p>
        </p:txBody>
      </p:sp>
      <p:sp>
        <p:nvSpPr>
          <p:cNvPr id="308" name="Të panjohur për të tjerët"/>
          <p:cNvSpPr txBox="1"/>
          <p:nvPr/>
        </p:nvSpPr>
        <p:spPr>
          <a:xfrm rot="16200776">
            <a:off x="20415919" y="6529082"/>
            <a:ext cx="665165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Të panjohur për të tjerët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"/>
          <p:cNvSpPr/>
          <p:nvPr/>
        </p:nvSpPr>
        <p:spPr>
          <a:xfrm>
            <a:off x="12192000" y="685800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1" name="Rectangle"/>
          <p:cNvSpPr/>
          <p:nvPr/>
        </p:nvSpPr>
        <p:spPr>
          <a:xfrm>
            <a:off x="-1" y="6858000"/>
            <a:ext cx="12192001" cy="685800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" name="Rectangle"/>
          <p:cNvSpPr/>
          <p:nvPr/>
        </p:nvSpPr>
        <p:spPr>
          <a:xfrm>
            <a:off x="12192000" y="0"/>
            <a:ext cx="12192000" cy="68580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3" name="Rectangle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4" name="arena…"/>
          <p:cNvSpPr txBox="1"/>
          <p:nvPr/>
        </p:nvSpPr>
        <p:spPr>
          <a:xfrm>
            <a:off x="-1" y="1785571"/>
            <a:ext cx="12192002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>
                <a:solidFill>
                  <a:srgbClr val="000000"/>
                </a:solidFill>
              </a:defRPr>
            </a:pPr>
            <a:r>
              <a:t>arena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>
                <a:solidFill>
                  <a:srgbClr val="000000"/>
                </a:solidFill>
              </a:defRPr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ARENA</a:t>
            </a:r>
          </a:p>
        </p:txBody>
      </p:sp>
      <p:sp>
        <p:nvSpPr>
          <p:cNvPr id="315" name="e fshehur…"/>
          <p:cNvSpPr txBox="1"/>
          <p:nvPr/>
        </p:nvSpPr>
        <p:spPr>
          <a:xfrm>
            <a:off x="12192000" y="1785571"/>
            <a:ext cx="12060602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e fshehur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HIDDEN</a:t>
            </a:r>
          </a:p>
        </p:txBody>
      </p:sp>
      <p:sp>
        <p:nvSpPr>
          <p:cNvPr id="316" name="pika e verbër…"/>
          <p:cNvSpPr txBox="1"/>
          <p:nvPr/>
        </p:nvSpPr>
        <p:spPr>
          <a:xfrm>
            <a:off x="-1" y="8643571"/>
            <a:ext cx="12192001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pika e verbër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BLIND SPOT</a:t>
            </a:r>
          </a:p>
        </p:txBody>
      </p:sp>
      <p:sp>
        <p:nvSpPr>
          <p:cNvPr id="317" name="në errësirë…"/>
          <p:cNvSpPr txBox="1"/>
          <p:nvPr/>
        </p:nvSpPr>
        <p:spPr>
          <a:xfrm>
            <a:off x="12192000" y="8643571"/>
            <a:ext cx="12192002" cy="328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në errësirë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</a:p>
          <a:p>
            <a:pPr algn="ctr">
              <a:lnSpc>
                <a:spcPct val="80000"/>
              </a:lnSpc>
              <a:spcBef>
                <a:spcPts val="0"/>
              </a:spcBef>
              <a:defRPr b="1" spc="-159" sz="8000"/>
            </a:pPr>
            <a:r>
              <a:t>DARK</a:t>
            </a:r>
          </a:p>
        </p:txBody>
      </p:sp>
      <p:sp>
        <p:nvSpPr>
          <p:cNvPr id="318" name="Të njohur për ty"/>
          <p:cNvSpPr txBox="1"/>
          <p:nvPr/>
        </p:nvSpPr>
        <p:spPr>
          <a:xfrm>
            <a:off x="9518192" y="190499"/>
            <a:ext cx="439369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000000"/>
                </a:solidFill>
              </a:rPr>
              <a:t>Të njohur </a:t>
            </a:r>
            <a:r>
              <a:t>për ty</a:t>
            </a:r>
          </a:p>
        </p:txBody>
      </p:sp>
      <p:sp>
        <p:nvSpPr>
          <p:cNvPr id="319" name="të njohur për të tjerët"/>
          <p:cNvSpPr txBox="1"/>
          <p:nvPr/>
        </p:nvSpPr>
        <p:spPr>
          <a:xfrm rot="16200776">
            <a:off x="-2497588" y="6046009"/>
            <a:ext cx="580491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të njohur </a:t>
            </a:r>
            <a:r>
              <a:rPr>
                <a:solidFill>
                  <a:srgbClr val="000000"/>
                </a:solidFill>
              </a:rPr>
              <a:t>për të tjerët</a:t>
            </a:r>
          </a:p>
        </p:txBody>
      </p:sp>
      <p:sp>
        <p:nvSpPr>
          <p:cNvPr id="320" name="të panjohur për ty"/>
          <p:cNvSpPr txBox="1"/>
          <p:nvPr/>
        </p:nvSpPr>
        <p:spPr>
          <a:xfrm>
            <a:off x="9008668" y="12740704"/>
            <a:ext cx="492465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të panjohur për ty</a:t>
            </a:r>
          </a:p>
        </p:txBody>
      </p:sp>
      <p:sp>
        <p:nvSpPr>
          <p:cNvPr id="321" name="Të panjohur për të tjerët"/>
          <p:cNvSpPr txBox="1"/>
          <p:nvPr/>
        </p:nvSpPr>
        <p:spPr>
          <a:xfrm rot="16200776">
            <a:off x="20415919" y="6529082"/>
            <a:ext cx="665165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Të panjohur për të tjerët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Breakout Room Discussion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chemeClr val="accent5">
                    <a:lumOff val="-29866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Breakout</a:t>
            </a:r>
            <a:r>
              <a:t> </a:t>
            </a:r>
            <a:r>
              <a:rPr b="1">
                <a:solidFill>
                  <a:schemeClr val="accent5">
                    <a:lumOff val="-29866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Room</a:t>
            </a:r>
            <a:r>
              <a:t> Discussion </a:t>
            </a:r>
          </a:p>
        </p:txBody>
      </p:sp>
      <p:pic>
        <p:nvPicPr>
          <p:cNvPr id="324" name="logo_simple_2.png" descr="logo_simple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408" y="12430740"/>
            <a:ext cx="3523469" cy="850493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Diskutim në grupe të vogla"/>
          <p:cNvSpPr txBox="1"/>
          <p:nvPr/>
        </p:nvSpPr>
        <p:spPr>
          <a:xfrm>
            <a:off x="4970878" y="8795156"/>
            <a:ext cx="14442244" cy="2352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i="1" spc="-140" sz="7000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Diskutim në grupe të vogla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yetje për diskutim: Questions for the breakout rooms:…"/>
          <p:cNvSpPr txBox="1"/>
          <p:nvPr>
            <p:ph type="body" idx="1"/>
          </p:nvPr>
        </p:nvSpPr>
        <p:spPr>
          <a:xfrm>
            <a:off x="1206500" y="897115"/>
            <a:ext cx="21971000" cy="10746447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spcBef>
                <a:spcPts val="4500"/>
              </a:spcBef>
              <a:defRPr b="1" spc="0" sz="10000">
                <a:latin typeface="+mn-lt"/>
                <a:ea typeface="+mn-ea"/>
                <a:cs typeface="+mn-cs"/>
                <a:sym typeface="Helvetica Neue"/>
              </a:defRPr>
            </a:pPr>
            <a:r>
              <a:t>Pyetje për diskutim:</a:t>
            </a:r>
            <a:br/>
            <a:r>
              <a:rPr i="1" sz="6000"/>
              <a:t>Questions for the breakout rooms:</a:t>
            </a:r>
            <a:endParaRPr i="1" sz="8000"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lnSpc>
                <a:spcPct val="100000"/>
              </a:lnSpc>
              <a:spcBef>
                <a:spcPts val="4500"/>
              </a:spcBef>
              <a:defRPr spc="0" sz="80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5000">
                <a:solidFill>
                  <a:srgbClr val="000000"/>
                </a:solidFill>
              </a:rPr>
              <a:t>Nga zona e pikës së verbër.</a:t>
            </a:r>
            <a:r>
              <a:rPr sz="5000"/>
              <a:t> </a:t>
            </a:r>
            <a:br>
              <a:rPr sz="5000"/>
            </a:br>
            <a:r>
              <a:rPr b="1"/>
              <a:t>1.</a:t>
            </a:r>
            <a:r>
              <a:t> Cili është një vlerësim (feed-back-u) </a:t>
            </a:r>
            <a:br/>
            <a:r>
              <a:t>i fundit që të ka befasuar dhe çfarë </a:t>
            </a:r>
            <a:br/>
            <a:r>
              <a:t>ke mësuar prej tij?</a:t>
            </a:r>
          </a:p>
          <a:p>
            <a:pPr algn="l">
              <a:lnSpc>
                <a:spcPct val="100000"/>
              </a:lnSpc>
              <a:spcBef>
                <a:spcPts val="4500"/>
              </a:spcBef>
              <a:defRPr spc="0" sz="5000">
                <a:solidFill>
                  <a:srgbClr val="020A5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From Blind Spot Area. </a:t>
            </a:r>
            <a:b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</a:br>
            <a:r>
              <a:rPr>
                <a:solidFill>
                  <a:srgbClr val="000000"/>
                </a:solidFill>
              </a:rPr>
              <a:t>What is a recent piece of feedback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that surprised you, and what did you learn?</a:t>
            </a:r>
          </a:p>
        </p:txBody>
      </p:sp>
      <p:pic>
        <p:nvPicPr>
          <p:cNvPr id="328" name="logo_simple_2.png" descr="logo_simple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408" y="12430740"/>
            <a:ext cx="3523469" cy="850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Image 08-05-2025 at 21.22.jpeg"/>
          <p:cNvGrpSpPr/>
          <p:nvPr/>
        </p:nvGrpSpPr>
        <p:grpSpPr>
          <a:xfrm>
            <a:off x="14536926" y="8287914"/>
            <a:ext cx="9249709" cy="4993320"/>
            <a:chOff x="0" y="0"/>
            <a:chExt cx="9249708" cy="4993318"/>
          </a:xfrm>
        </p:grpSpPr>
        <p:pic>
          <p:nvPicPr>
            <p:cNvPr id="330" name="Image 08-05-2025 at 21.22.jpeg" descr="Image 08-05-2025 at 21.22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967" t="12119" r="4688" b="12119"/>
            <a:stretch>
              <a:fillRect/>
            </a:stretch>
          </p:blipFill>
          <p:spPr>
            <a:xfrm>
              <a:off x="127000" y="88900"/>
              <a:ext cx="8995709" cy="46631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9" name="Image 08-05-2025 at 21.22.jpeg" descr="Image 08-05-2025 at 21.22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9249709" cy="499332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yetje për diskutim: Questions for the breakout rooms:…"/>
          <p:cNvSpPr txBox="1"/>
          <p:nvPr>
            <p:ph type="body" idx="1"/>
          </p:nvPr>
        </p:nvSpPr>
        <p:spPr>
          <a:xfrm>
            <a:off x="1206500" y="897115"/>
            <a:ext cx="21971000" cy="11171635"/>
          </a:xfrm>
          <a:prstGeom prst="rect">
            <a:avLst/>
          </a:prstGeom>
        </p:spPr>
        <p:txBody>
          <a:bodyPr/>
          <a:lstStyle/>
          <a:p>
            <a:pPr algn="l" defTabSz="2340805">
              <a:lnSpc>
                <a:spcPct val="100000"/>
              </a:lnSpc>
              <a:spcBef>
                <a:spcPts val="4300"/>
              </a:spcBef>
              <a:defRPr b="1" spc="0" sz="9600">
                <a:latin typeface="+mn-lt"/>
                <a:ea typeface="+mn-ea"/>
                <a:cs typeface="+mn-cs"/>
                <a:sym typeface="Helvetica Neue"/>
              </a:defRPr>
            </a:pPr>
            <a:r>
              <a:t>Pyetje për diskutim:</a:t>
            </a:r>
            <a:br/>
            <a:r>
              <a:rPr i="1" sz="5760"/>
              <a:t>Questions for the breakout rooms:</a:t>
            </a:r>
            <a:endParaRPr i="1" sz="7679">
              <a:latin typeface="Helvetica"/>
              <a:ea typeface="Helvetica"/>
              <a:cs typeface="Helvetica"/>
              <a:sym typeface="Helvetica"/>
            </a:endParaRPr>
          </a:p>
          <a:p>
            <a:pPr algn="l" defTabSz="2340805">
              <a:lnSpc>
                <a:spcPct val="100000"/>
              </a:lnSpc>
              <a:spcBef>
                <a:spcPts val="4300"/>
              </a:spcBef>
              <a:defRPr spc="0" sz="7679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4800">
                <a:solidFill>
                  <a:srgbClr val="000000"/>
                </a:solidFill>
              </a:rPr>
              <a:t>Nga zona e panjohur. </a:t>
            </a:r>
            <a:br/>
            <a:r>
              <a:rPr b="1"/>
              <a:t>2.</a:t>
            </a:r>
            <a:r>
              <a:t> Përshkruaj një moment kur u përballe me një sfidë të papritur. Çfarë zbulove rreth aftësive të tua (forcave dhe dobësive)??</a:t>
            </a:r>
          </a:p>
          <a:p>
            <a:pPr algn="l" defTabSz="2340805">
              <a:lnSpc>
                <a:spcPct val="100000"/>
              </a:lnSpc>
              <a:spcBef>
                <a:spcPts val="4300"/>
              </a:spcBef>
              <a:defRPr spc="0" sz="4800">
                <a:solidFill>
                  <a:srgbClr val="020A5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From Dark Area.</a:t>
            </a:r>
            <a:r>
              <a:t> </a:t>
            </a:r>
            <a:r>
              <a:rPr>
                <a:solidFill>
                  <a:srgbClr val="000000"/>
                </a:solidFill>
              </a:rPr>
              <a:t>Describe a time you faced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an unexpected challenge. What did you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discover about your capabilities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(strengths and weaknesses)?</a:t>
            </a:r>
          </a:p>
        </p:txBody>
      </p:sp>
      <p:pic>
        <p:nvPicPr>
          <p:cNvPr id="334" name="logo_simple_2.png" descr="logo_simple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408" y="12430740"/>
            <a:ext cx="3523469" cy="850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7" name="Image 08-05-2025 at 21.22.jpeg"/>
          <p:cNvGrpSpPr/>
          <p:nvPr/>
        </p:nvGrpSpPr>
        <p:grpSpPr>
          <a:xfrm>
            <a:off x="14536926" y="8287914"/>
            <a:ext cx="9249709" cy="4993320"/>
            <a:chOff x="0" y="0"/>
            <a:chExt cx="9249708" cy="4993318"/>
          </a:xfrm>
        </p:grpSpPr>
        <p:pic>
          <p:nvPicPr>
            <p:cNvPr id="336" name="Image 08-05-2025 at 21.22.jpeg" descr="Image 08-05-2025 at 21.22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967" t="12119" r="4688" b="12119"/>
            <a:stretch>
              <a:fillRect/>
            </a:stretch>
          </p:blipFill>
          <p:spPr>
            <a:xfrm>
              <a:off x="127000" y="88900"/>
              <a:ext cx="8995709" cy="46631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5" name="Image 08-05-2025 at 21.22.jpeg" descr="Image 08-05-2025 at 21.22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9249709" cy="499332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Intentional Reflection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chemeClr val="accent5">
                    <a:lumOff val="-29866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Intentional</a:t>
            </a:r>
            <a:r>
              <a:t> Reflection</a:t>
            </a:r>
          </a:p>
        </p:txBody>
      </p:sp>
      <p:pic>
        <p:nvPicPr>
          <p:cNvPr id="340" name="logo_simple_2.png" descr="logo_simple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408" y="12430740"/>
            <a:ext cx="3523469" cy="850493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eflektim i qëllimshëm"/>
          <p:cNvSpPr txBox="1"/>
          <p:nvPr/>
        </p:nvSpPr>
        <p:spPr>
          <a:xfrm>
            <a:off x="4970878" y="8795156"/>
            <a:ext cx="14442244" cy="2352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i="1" spc="-140" sz="7000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Reflektim i qëllimshëm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lightstock_897119_medium_adc_uk_and_ireland.jpg" descr="lightstock_897119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38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44" name="“Nuk mësojmë asgjë nga përvoja,    mësojmë duke reflektuar mbi përvojën.”    John Dewey"/>
          <p:cNvSpPr txBox="1"/>
          <p:nvPr/>
        </p:nvSpPr>
        <p:spPr>
          <a:xfrm>
            <a:off x="1117723" y="1005927"/>
            <a:ext cx="14156721" cy="353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5500"/>
            </a:pPr>
            <a:r>
              <a:t>“Nuk mësojmë asgjë nga përvoja, </a:t>
            </a:r>
            <a:br/>
            <a:r>
              <a:t>  mësojmë duke reflektuar mbi përvojën.”</a:t>
            </a:r>
            <a:br/>
            <a:br/>
            <a:r>
              <a:t>  </a:t>
            </a: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John Dewey</a:t>
            </a:r>
          </a:p>
        </p:txBody>
      </p:sp>
      <p:sp>
        <p:nvSpPr>
          <p:cNvPr id="345" name="“We learn nothing from experience,    we learn from reflecting on experience.”    John Dewey"/>
          <p:cNvSpPr txBox="1"/>
          <p:nvPr/>
        </p:nvSpPr>
        <p:spPr>
          <a:xfrm>
            <a:off x="1117723" y="9311257"/>
            <a:ext cx="14156721" cy="257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4000"/>
            </a:pPr>
            <a:r>
              <a:t>“We learn nothing from experience, </a:t>
            </a:r>
            <a:br/>
            <a:r>
              <a:t>  we learn from reflecting on experience.”</a:t>
            </a:r>
            <a:br/>
            <a:br/>
            <a:r>
              <a:t>  </a:t>
            </a: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John Dewey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lightstock_213194_medium_adc_uk_and_ireland.jpg" descr="lightstock_213194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3481" r="0" b="215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48" name="Shkruaj një ese (1 faqe)  bazuar në:…"/>
          <p:cNvSpPr txBox="1"/>
          <p:nvPr/>
        </p:nvSpPr>
        <p:spPr>
          <a:xfrm>
            <a:off x="11237762" y="1515951"/>
            <a:ext cx="12079961" cy="612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spcBef>
                <a:spcPts val="0"/>
              </a:spcBef>
              <a:defRPr b="1" sz="5500"/>
            </a:pPr>
            <a:r>
              <a:t>Shkruaj një ese (1 faqe) </a:t>
            </a:r>
            <a:br/>
            <a:r>
              <a:t>bazuar në:</a:t>
            </a:r>
          </a:p>
          <a:p>
            <a:pPr algn="r" defTabSz="825500">
              <a:spcBef>
                <a:spcPts val="0"/>
              </a:spcBef>
              <a:defRPr b="1" sz="5500"/>
            </a:pPr>
          </a:p>
          <a:p>
            <a:pPr algn="r" defTabSz="825500">
              <a:spcBef>
                <a:spcPts val="0"/>
              </a:spcBef>
              <a:defRPr b="1" sz="5500"/>
            </a:pPr>
            <a:r>
              <a:t>Pyetjet e tua ekzistenciale</a:t>
            </a:r>
          </a:p>
          <a:p>
            <a:pPr algn="r" defTabSz="825500">
              <a:spcBef>
                <a:spcPts val="0"/>
              </a:spcBef>
              <a:defRPr b="1" sz="5500"/>
            </a:pPr>
            <a:r>
              <a:t>Pesë vlerat e tua kryesore (dhe pse)</a:t>
            </a:r>
          </a:p>
          <a:p>
            <a:pPr algn="r" defTabSz="825500">
              <a:spcBef>
                <a:spcPts val="0"/>
              </a:spcBef>
              <a:defRPr b="1" sz="5500"/>
            </a:pPr>
            <a:r>
              <a:t>Çfarë ka më shumë rëndësi për ty?</a:t>
            </a:r>
          </a:p>
          <a:p>
            <a:pPr algn="r" defTabSz="825500">
              <a:spcBef>
                <a:spcPts val="0"/>
              </a:spcBef>
              <a:defRPr b="1" sz="5500"/>
            </a:pPr>
            <a:r>
              <a:t>Si planifikon të rritesh?</a:t>
            </a:r>
          </a:p>
        </p:txBody>
      </p:sp>
      <p:sp>
        <p:nvSpPr>
          <p:cNvPr id="349" name="Write an essay based on…"/>
          <p:cNvSpPr txBox="1"/>
          <p:nvPr/>
        </p:nvSpPr>
        <p:spPr>
          <a:xfrm>
            <a:off x="13910223" y="8866459"/>
            <a:ext cx="9407500" cy="3820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Write an essay based on</a:t>
            </a:r>
          </a:p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</a:p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Your existential questions</a:t>
            </a:r>
          </a:p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Five key values (and why)</a:t>
            </a:r>
          </a:p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What matters most deeply?</a:t>
            </a:r>
          </a:p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How do you plan to grow?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 11-12-2024 at 20.37.jpeg" descr="Image 11-12-2024 at 20.3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9988" r="16005" b="536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86" name="“Before we can conquer the world,    we must conquer the self.”    Oswald Sanders    Spiritual Leadership"/>
          <p:cNvSpPr txBox="1"/>
          <p:nvPr/>
        </p:nvSpPr>
        <p:spPr>
          <a:xfrm>
            <a:off x="1592198" y="8976358"/>
            <a:ext cx="11962074" cy="382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4000"/>
            </a:pPr>
            <a:r>
              <a:t>“Before we can conquer the world, </a:t>
            </a:r>
            <a:br/>
            <a:r>
              <a:t>  we must conquer the self.”</a:t>
            </a:r>
            <a:br/>
            <a:br/>
            <a:r>
              <a:t>  </a:t>
            </a: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Oswald Sanders </a:t>
            </a:r>
            <a:b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</a:b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  </a:t>
            </a:r>
            <a:r>
              <a:rPr i="1"/>
              <a:t>Spiritual Leadership</a:t>
            </a:r>
            <a:endParaRPr i="1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7" name="“Përpara se të pushtojmë botën,    duhet të pushtojmë veten.”…"/>
          <p:cNvSpPr txBox="1"/>
          <p:nvPr/>
        </p:nvSpPr>
        <p:spPr>
          <a:xfrm>
            <a:off x="1592198" y="1808929"/>
            <a:ext cx="11962074" cy="439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5500"/>
            </a:pPr>
            <a:r>
              <a:t>“Përpara se të pushtojmë botën, </a:t>
            </a:r>
            <a:br/>
            <a:r>
              <a:t>  duhet të pushtojmë veten.” </a:t>
            </a:r>
          </a:p>
          <a:p>
            <a:pPr defTabSz="825500">
              <a:spcBef>
                <a:spcPts val="0"/>
              </a:spcBef>
              <a:defRPr b="1" sz="5500"/>
            </a:pPr>
          </a:p>
          <a:p>
            <a:pPr defTabSz="825500">
              <a:spcBef>
                <a:spcPts val="0"/>
              </a:spcBef>
              <a:defRPr b="1" sz="5500"/>
            </a:pPr>
            <a:r>
              <a:t>  </a:t>
            </a: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Oswald Sanders </a:t>
            </a:r>
            <a:b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</a:b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  </a:t>
            </a:r>
            <a:r>
              <a:rPr i="1"/>
              <a:t>Udhëheqësia Shpirtërore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lightstock_156618_medium_adc_uk_and_ireland.jpg" descr="lightstock_156618_medium_adc_uk_and_ireland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498"/>
          <a:stretch>
            <a:fillRect/>
          </a:stretch>
        </p:blipFill>
        <p:spPr>
          <a:xfrm>
            <a:off x="0" y="0"/>
            <a:ext cx="24384001" cy="1373908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Journey"/>
          <p:cNvSpPr txBox="1"/>
          <p:nvPr/>
        </p:nvSpPr>
        <p:spPr>
          <a:xfrm>
            <a:off x="11838030" y="7684624"/>
            <a:ext cx="9360796" cy="314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4447" dir="540000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pc="-400" sz="20000">
                <a:solidFill>
                  <a:schemeClr val="accent4">
                    <a:hueOff val="-1247790"/>
                    <a:lumOff val="-12326"/>
                  </a:schemeClr>
                </a:solidFill>
                <a:latin typeface="MoonTime Regular"/>
                <a:ea typeface="MoonTime Regular"/>
                <a:cs typeface="MoonTime Regular"/>
                <a:sym typeface="MoonTime Regular"/>
              </a:defRPr>
            </a:lvl1pPr>
          </a:lstStyle>
          <a:p>
            <a:pPr/>
            <a:r>
              <a:t>Journey</a:t>
            </a:r>
          </a:p>
        </p:txBody>
      </p:sp>
      <p:sp>
        <p:nvSpPr>
          <p:cNvPr id="353" name="Leadership"/>
          <p:cNvSpPr txBox="1"/>
          <p:nvPr/>
        </p:nvSpPr>
        <p:spPr>
          <a:xfrm>
            <a:off x="12192000" y="4585824"/>
            <a:ext cx="9945631" cy="467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275001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pc="-600" sz="30000">
                <a:latin typeface="MoonTime Regular"/>
                <a:ea typeface="MoonTime Regular"/>
                <a:cs typeface="MoonTime Regular"/>
                <a:sym typeface="MoonTime Regular"/>
              </a:defRPr>
            </a:lvl1pPr>
          </a:lstStyle>
          <a:p>
            <a:pPr/>
            <a:r>
              <a:t>Leadership</a:t>
            </a:r>
          </a:p>
        </p:txBody>
      </p:sp>
      <p:sp>
        <p:nvSpPr>
          <p:cNvPr id="354" name="UNDERSTANDING YOUR"/>
          <p:cNvSpPr txBox="1"/>
          <p:nvPr/>
        </p:nvSpPr>
        <p:spPr>
          <a:xfrm>
            <a:off x="11838030" y="4150936"/>
            <a:ext cx="740473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5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/>
            <a:r>
              <a:t>UNDERSTANDING YOUR</a:t>
            </a:r>
          </a:p>
        </p:txBody>
      </p:sp>
      <p:sp>
        <p:nvSpPr>
          <p:cNvPr id="355" name="Të kuptosh udhëtimin tënd të udhëheqësisë"/>
          <p:cNvSpPr txBox="1"/>
          <p:nvPr/>
        </p:nvSpPr>
        <p:spPr>
          <a:xfrm>
            <a:off x="10520461" y="2239622"/>
            <a:ext cx="10039874" cy="160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cap="all" sz="5000"/>
            </a:pPr>
            <a:r>
              <a:rPr>
                <a:solidFill>
                  <a:srgbClr val="000000"/>
                </a:solidFill>
              </a:rPr>
              <a:t>Të </a:t>
            </a:r>
            <a:r>
              <a:t>kuptosh udhëtimin tënd të udhëheqësisë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lightstock_909776_medium_adc_uk_and_ireland.jpeg" descr="lightstock_909776_medium_adc_uk_and_ireland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" t="0" r="2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90" name="Pyetja e ditës:…"/>
          <p:cNvSpPr txBox="1"/>
          <p:nvPr/>
        </p:nvSpPr>
        <p:spPr>
          <a:xfrm>
            <a:off x="12192000" y="1470701"/>
            <a:ext cx="10309250" cy="439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pPr>
            <a:r>
              <a:t>Pyetja e ditës: </a:t>
            </a:r>
          </a:p>
          <a:p>
            <a:pPr algn="r"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pPr>
          </a:p>
          <a:p>
            <a:pPr algn="r"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pPr>
            <a:r>
              <a:t>A mund të udhëheqësh të tjerët në mënyrë efektive pa udhëhequr së pari veten?</a:t>
            </a:r>
          </a:p>
        </p:txBody>
      </p:sp>
      <p:sp>
        <p:nvSpPr>
          <p:cNvPr id="191" name="Question for the day:…"/>
          <p:cNvSpPr txBox="1"/>
          <p:nvPr/>
        </p:nvSpPr>
        <p:spPr>
          <a:xfrm>
            <a:off x="13491371" y="9298981"/>
            <a:ext cx="9009879" cy="2576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spcBef>
                <a:spcPts val="0"/>
              </a:spcBef>
              <a:defRPr b="1" sz="4000"/>
            </a:pPr>
            <a:r>
              <a:t>Question for the day:</a:t>
            </a:r>
          </a:p>
          <a:p>
            <a:pPr algn="r" defTabSz="825500">
              <a:spcBef>
                <a:spcPts val="0"/>
              </a:spcBef>
              <a:defRPr b="1" sz="4000"/>
            </a:pPr>
          </a:p>
          <a:p>
            <a:pPr algn="r" defTabSz="825500">
              <a:spcBef>
                <a:spcPts val="0"/>
              </a:spcBef>
              <a:defRPr b="1" sz="4000"/>
            </a:pPr>
            <a:r>
              <a:t>Can you effectively lead others without first leading yourself?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an you effectively lead others without first leading yourself?"/>
          <p:cNvSpPr txBox="1"/>
          <p:nvPr/>
        </p:nvSpPr>
        <p:spPr>
          <a:xfrm>
            <a:off x="10286414" y="1910713"/>
            <a:ext cx="11962074" cy="180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Can you effectively lead others without first leading yourself?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68" t="7351" r="668" b="7351"/>
          <a:stretch>
            <a:fillRect/>
          </a:stretch>
        </p:blipFill>
        <p:spPr>
          <a:xfrm>
            <a:off x="0" y="-143"/>
            <a:ext cx="24383962" cy="1371626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“Njihe veten” / Know thyself"/>
          <p:cNvSpPr txBox="1"/>
          <p:nvPr/>
        </p:nvSpPr>
        <p:spPr>
          <a:xfrm>
            <a:off x="6147463" y="11751782"/>
            <a:ext cx="11962074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spcBef>
                <a:spcPts val="0"/>
              </a:spcBef>
              <a:defRPr b="1" sz="55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“Njihe veten” / </a:t>
            </a:r>
            <a:r>
              <a:rPr>
                <a:solidFill>
                  <a:srgbClr val="FFFFFF"/>
                </a:solidFill>
              </a:rPr>
              <a:t>Know thyself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lightstock_200395_medium_adc_uk_and_ireland.jpg" descr="lightstock_200395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9009" t="12771" r="5249" b="1489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98" name="Identity markers…"/>
          <p:cNvSpPr txBox="1"/>
          <p:nvPr/>
        </p:nvSpPr>
        <p:spPr>
          <a:xfrm>
            <a:off x="1705802" y="9108899"/>
            <a:ext cx="5646591" cy="195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4000"/>
            </a:pPr>
            <a:r>
              <a:t>Identity markers</a:t>
            </a:r>
          </a:p>
          <a:p>
            <a:pPr defTabSz="825500">
              <a:spcBef>
                <a:spcPts val="0"/>
              </a:spcBef>
              <a:defRPr b="1" sz="4000"/>
            </a:pPr>
            <a:r>
              <a:t>(You can’t change much)</a:t>
            </a:r>
          </a:p>
        </p:txBody>
      </p:sp>
      <p:sp>
        <p:nvSpPr>
          <p:cNvPr id="199" name="Shenjat e identitetit  (Nuk mund të  ndryshosh shumë)"/>
          <p:cNvSpPr txBox="1"/>
          <p:nvPr/>
        </p:nvSpPr>
        <p:spPr>
          <a:xfrm>
            <a:off x="1518686" y="4084261"/>
            <a:ext cx="7807407" cy="2672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pPr>
            <a:r>
              <a:t>Shenjat e identitetit </a:t>
            </a:r>
            <a:br/>
            <a:r>
              <a:t>(Nuk mund të </a:t>
            </a:r>
            <a:br/>
            <a:r>
              <a:t>ndryshosh shumë)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lightstock_908043_medium_adc_uk_and_ireland.jpg" descr="lightstock_908043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78" r="0" b="37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02" name="CV-ja e mrekullueshme…"/>
          <p:cNvSpPr txBox="1"/>
          <p:nvPr/>
        </p:nvSpPr>
        <p:spPr>
          <a:xfrm>
            <a:off x="10687377" y="3162958"/>
            <a:ext cx="11962074" cy="2672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spcBef>
                <a:spcPts val="0"/>
              </a:spcBef>
              <a:defRPr b="1" sz="5500"/>
            </a:pPr>
            <a:r>
              <a:t>CV-ja e mrekullueshme </a:t>
            </a:r>
          </a:p>
          <a:p>
            <a:pPr algn="r" defTabSz="825500">
              <a:spcBef>
                <a:spcPts val="0"/>
              </a:spcBef>
              <a:defRPr b="1" sz="5500"/>
            </a:pPr>
            <a:r>
              <a:t>(Ku historia juaj shkon </a:t>
            </a:r>
            <a:br/>
            <a:r>
              <a:t>sipas dëshirës tënde)</a:t>
            </a:r>
          </a:p>
        </p:txBody>
      </p:sp>
      <p:sp>
        <p:nvSpPr>
          <p:cNvPr id="203" name="Your magnifique CV…"/>
          <p:cNvSpPr txBox="1"/>
          <p:nvPr/>
        </p:nvSpPr>
        <p:spPr>
          <a:xfrm>
            <a:off x="10687377" y="10625905"/>
            <a:ext cx="11962074" cy="1953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Your magnifique CV</a:t>
            </a:r>
          </a:p>
          <a:p>
            <a:pPr algn="r"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(Where the story </a:t>
            </a:r>
            <a:br/>
            <a:r>
              <a:t>goes your way)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lightstock_321335_medium_adc_uk_and_ireland.jpg" descr="lightstock_321335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06" name="Testet e standardizuara  (Nuk e tregojnë  të gjithë historinë)"/>
          <p:cNvSpPr txBox="1"/>
          <p:nvPr/>
        </p:nvSpPr>
        <p:spPr>
          <a:xfrm>
            <a:off x="2133496" y="6409105"/>
            <a:ext cx="11962074" cy="267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5500">
                <a:solidFill>
                  <a:srgbClr val="000000"/>
                </a:solidFill>
              </a:defRPr>
            </a:pPr>
            <a:r>
              <a:t>Testet e standardizuara </a:t>
            </a:r>
            <a:br/>
            <a:r>
              <a:t>(Nuk e tregojnë </a:t>
            </a:r>
            <a:br/>
            <a:r>
              <a:t>të gjithë historinë)</a:t>
            </a:r>
          </a:p>
        </p:txBody>
      </p:sp>
      <p:sp>
        <p:nvSpPr>
          <p:cNvPr id="207" name="Standardised tests…"/>
          <p:cNvSpPr txBox="1"/>
          <p:nvPr/>
        </p:nvSpPr>
        <p:spPr>
          <a:xfrm>
            <a:off x="2133496" y="10415746"/>
            <a:ext cx="11962074" cy="133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4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t>Standardised tests</a:t>
            </a:r>
          </a:p>
          <a:p>
            <a:pPr defTabSz="825500">
              <a:spcBef>
                <a:spcPts val="0"/>
              </a:spcBef>
              <a:defRPr b="1" sz="4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t>(They don’t tell the whole story)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lightstock_941710_medium_adc_uk_and_ireland.jpg" descr="lightstock_941710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78" r="0" b="37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10" name="Mësimi eksperimental  (Përballja me të vërtetat)"/>
          <p:cNvSpPr txBox="1"/>
          <p:nvPr/>
        </p:nvSpPr>
        <p:spPr>
          <a:xfrm>
            <a:off x="2240420" y="2685908"/>
            <a:ext cx="11962074" cy="180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5500"/>
            </a:pPr>
            <a:r>
              <a:t>Mësimi eksperimental </a:t>
            </a:r>
            <a:br/>
            <a:r>
              <a:t>(Përballja me të vërtetat)</a:t>
            </a:r>
          </a:p>
        </p:txBody>
      </p:sp>
      <p:sp>
        <p:nvSpPr>
          <p:cNvPr id="211" name="Experiential learning…"/>
          <p:cNvSpPr txBox="1"/>
          <p:nvPr/>
        </p:nvSpPr>
        <p:spPr>
          <a:xfrm>
            <a:off x="2240420" y="8691660"/>
            <a:ext cx="11962074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Experiential learning</a:t>
            </a:r>
          </a:p>
          <a:p>
            <a:pPr defTabSz="825500">
              <a:spcBef>
                <a:spcPts val="0"/>
              </a:spcBef>
              <a:defRPr b="1" sz="4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(Facing the truths)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FFFFFF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