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spcBef>
                <a:spcPts val="0"/>
              </a:spcBef>
              <a:buSzTx/>
              <a:buNone/>
              <a:defRPr b="1" sz="3600">
                <a:solidFill>
                  <a:srgbClr val="000000"/>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spcBef>
                <a:spcPts val="0"/>
              </a:spcBef>
              <a:buSzTx/>
              <a:buNone/>
              <a:defRPr b="1" sz="5000"/>
            </a:lvl1pPr>
            <a:lvl2pPr marL="0" indent="457200" defTabSz="825500">
              <a:spcBef>
                <a:spcPts val="0"/>
              </a:spcBef>
              <a:buSzTx/>
              <a:buNone/>
              <a:defRPr b="1" sz="5000"/>
            </a:lvl2pPr>
            <a:lvl3pPr marL="0" indent="914400" defTabSz="825500">
              <a:spcBef>
                <a:spcPts val="0"/>
              </a:spcBef>
              <a:buSzTx/>
              <a:buNone/>
              <a:defRPr b="1" sz="5000"/>
            </a:lvl3pPr>
            <a:lvl4pPr marL="0" indent="1371600" defTabSz="825500">
              <a:spcBef>
                <a:spcPts val="0"/>
              </a:spcBef>
              <a:buSzTx/>
              <a:buNone/>
              <a:defRPr b="1" sz="5000"/>
            </a:lvl4pPr>
            <a:lvl5pPr marL="0" indent="1828800" defTabSz="825500">
              <a:spcBef>
                <a:spcPts val="0"/>
              </a:spcBef>
              <a:buSzTx/>
              <a:buNone/>
              <a:defRPr b="1" sz="50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spcBef>
                <a:spcPts val="0"/>
              </a:spcBef>
              <a:buSzTx/>
              <a:buNone/>
              <a:defRPr b="1" sz="50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spcBef>
                <a:spcPts val="0"/>
              </a:spcBef>
              <a:buSzTx/>
              <a:buNone/>
              <a:defRPr b="1" sz="50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spcBef>
                <a:spcPts val="1800"/>
              </a:spcBef>
              <a:buSzTx/>
              <a:buNone/>
              <a:defRPr spc="-55" sz="5500">
                <a:solidFill>
                  <a:srgbClr val="000000"/>
                </a:solidFill>
              </a:defRPr>
            </a:lvl1pPr>
            <a:lvl2pPr marL="0" indent="457200" defTabSz="825500">
              <a:spcBef>
                <a:spcPts val="1800"/>
              </a:spcBef>
              <a:buSzTx/>
              <a:buNone/>
              <a:defRPr spc="-55" sz="5500">
                <a:solidFill>
                  <a:srgbClr val="000000"/>
                </a:solidFill>
              </a:defRPr>
            </a:lvl2pPr>
            <a:lvl3pPr marL="0" indent="914400" defTabSz="825500">
              <a:spcBef>
                <a:spcPts val="1800"/>
              </a:spcBef>
              <a:buSzTx/>
              <a:buNone/>
              <a:defRPr spc="-55" sz="5500">
                <a:solidFill>
                  <a:srgbClr val="000000"/>
                </a:solidFill>
              </a:defRPr>
            </a:lvl3pPr>
            <a:lvl4pPr marL="0" indent="1371600" defTabSz="825500">
              <a:spcBef>
                <a:spcPts val="1800"/>
              </a:spcBef>
              <a:buSzTx/>
              <a:buNone/>
              <a:defRPr spc="-55" sz="5500">
                <a:solidFill>
                  <a:srgbClr val="000000"/>
                </a:solidFill>
              </a:defRPr>
            </a:lvl4pPr>
            <a:lvl5pPr marL="0" indent="1828800" defTabSz="825500">
              <a:spcBef>
                <a:spcPts val="1800"/>
              </a:spcBef>
              <a:buSzTx/>
              <a:buNone/>
              <a:defRPr spc="-55" sz="5500">
                <a:solidFill>
                  <a:srgbClr val="000000"/>
                </a:solidFill>
              </a:defRPr>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rgbClr val="000000"/>
                </a:solidFill>
              </a:defRPr>
            </a:lvl1pPr>
            <a:lvl2pPr marL="0" indent="457200" algn="ctr">
              <a:lnSpc>
                <a:spcPct val="80000"/>
              </a:lnSpc>
              <a:spcBef>
                <a:spcPts val="0"/>
              </a:spcBef>
              <a:buSzTx/>
              <a:buNone/>
              <a:defRPr b="1" spc="-250" sz="25000">
                <a:solidFill>
                  <a:srgbClr val="000000"/>
                </a:solidFill>
              </a:defRPr>
            </a:lvl2pPr>
            <a:lvl3pPr marL="0" indent="914400" algn="ctr">
              <a:lnSpc>
                <a:spcPct val="80000"/>
              </a:lnSpc>
              <a:spcBef>
                <a:spcPts val="0"/>
              </a:spcBef>
              <a:buSzTx/>
              <a:buNone/>
              <a:defRPr b="1" spc="-250" sz="25000">
                <a:solidFill>
                  <a:srgbClr val="000000"/>
                </a:solidFill>
              </a:defRPr>
            </a:lvl3pPr>
            <a:lvl4pPr marL="0" indent="1371600" algn="ctr">
              <a:lnSpc>
                <a:spcPct val="80000"/>
              </a:lnSpc>
              <a:spcBef>
                <a:spcPts val="0"/>
              </a:spcBef>
              <a:buSzTx/>
              <a:buNone/>
              <a:defRPr b="1" spc="-250" sz="25000">
                <a:solidFill>
                  <a:srgbClr val="000000"/>
                </a:solidFill>
              </a:defRPr>
            </a:lvl4pPr>
            <a:lvl5pPr marL="0" indent="1828800" algn="ctr">
              <a:lnSpc>
                <a:spcPct val="80000"/>
              </a:lnSpc>
              <a:spcBef>
                <a:spcPts val="0"/>
              </a:spcBef>
              <a:buSzTx/>
              <a:buNone/>
              <a:defRPr b="1" spc="-250" sz="25000">
                <a:solidFill>
                  <a:srgbClr val="000000"/>
                </a:solidFill>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spcBef>
                <a:spcPts val="0"/>
              </a:spcBef>
              <a:buSzTx/>
              <a:buNone/>
              <a:defRPr b="1" sz="5500">
                <a:solidFill>
                  <a:srgbClr val="000000"/>
                </a:solidFill>
              </a:defRPr>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spcBef>
                <a:spcPts val="0"/>
              </a:spcBef>
              <a:buSzTx/>
              <a:buNone/>
              <a:defRPr b="1" sz="3600">
                <a:solidFill>
                  <a:srgbClr val="000000"/>
                </a:solidFill>
              </a:defRPr>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1pPr>
            <a:lvl2pPr marL="638923" indent="-127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2pPr>
            <a:lvl3pPr marL="638923" indent="4445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3pPr>
            <a:lvl4pPr marL="638923" indent="9017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4pPr>
            <a:lvl5pPr marL="638923" indent="13589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spcBef>
                <a:spcPts val="0"/>
              </a:spcBef>
              <a:buSzTx/>
              <a:buNone/>
              <a:defRPr b="1" sz="3600">
                <a:solidFill>
                  <a:srgbClr val="000000"/>
                </a:solidFill>
              </a:defRPr>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spcBef>
                <a:spcPts val="0"/>
              </a:spcBef>
              <a:buSzTx/>
              <a:buNone/>
              <a:defRPr b="1" sz="5000"/>
            </a:lvl1pPr>
            <a:lvl2pPr marL="0" indent="457200" defTabSz="825500">
              <a:spcBef>
                <a:spcPts val="0"/>
              </a:spcBef>
              <a:buSzTx/>
              <a:buNone/>
              <a:defRPr b="1" sz="5000"/>
            </a:lvl2pPr>
            <a:lvl3pPr marL="0" indent="914400" defTabSz="825500">
              <a:spcBef>
                <a:spcPts val="0"/>
              </a:spcBef>
              <a:buSzTx/>
              <a:buNone/>
              <a:defRPr b="1" sz="5000"/>
            </a:lvl3pPr>
            <a:lvl4pPr marL="0" indent="1371600" defTabSz="825500">
              <a:spcBef>
                <a:spcPts val="0"/>
              </a:spcBef>
              <a:buSzTx/>
              <a:buNone/>
              <a:defRPr b="1" sz="5000"/>
            </a:lvl4pPr>
            <a:lvl5pPr marL="0" indent="1828800" defTabSz="825500">
              <a:spcBef>
                <a:spcPts val="0"/>
              </a:spcBef>
              <a:buSzTx/>
              <a:buNone/>
              <a:defRPr b="1" sz="50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spcBef>
                <a:spcPts val="0"/>
              </a:spcBef>
              <a:buSzTx/>
              <a:buNone/>
              <a:defRPr b="1" sz="5000"/>
            </a:lvl1pPr>
            <a:lvl2pPr marL="0" indent="457200" defTabSz="825500">
              <a:spcBef>
                <a:spcPts val="0"/>
              </a:spcBef>
              <a:buSzTx/>
              <a:buNone/>
              <a:defRPr b="1" sz="5000"/>
            </a:lvl2pPr>
            <a:lvl3pPr marL="0" indent="914400" defTabSz="825500">
              <a:spcBef>
                <a:spcPts val="0"/>
              </a:spcBef>
              <a:buSzTx/>
              <a:buNone/>
              <a:defRPr b="1" sz="5000"/>
            </a:lvl3pPr>
            <a:lvl4pPr marL="0" indent="1371600" defTabSz="825500">
              <a:spcBef>
                <a:spcPts val="0"/>
              </a:spcBef>
              <a:buSzTx/>
              <a:buNone/>
              <a:defRPr b="1" sz="5000"/>
            </a:lvl4pPr>
            <a:lvl5pPr marL="0" indent="1828800" defTabSz="825500">
              <a:spcBef>
                <a:spcPts val="0"/>
              </a:spcBef>
              <a:buSzTx/>
              <a:buNone/>
              <a:defRPr b="1" sz="50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spcBef>
                <a:spcPts val="0"/>
              </a:spcBef>
              <a:buSzTx/>
              <a:buNone/>
              <a:defRPr b="1" sz="50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spcBef>
                <a:spcPts val="0"/>
              </a:spcBef>
              <a:buSzTx/>
              <a:buNone/>
              <a:defRPr b="1" sz="50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spcBef>
                <a:spcPts val="0"/>
              </a:spcBef>
              <a:buSzTx/>
              <a:buNone/>
              <a:defRPr b="1" sz="50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spcBef>
                <a:spcPts val="0"/>
              </a:spcBef>
              <a:buSzTx/>
              <a:buNone/>
              <a:defRPr b="1" sz="50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spcBef>
                <a:spcPts val="0"/>
              </a:spcBef>
              <a:defRPr sz="1800">
                <a:solidFill>
                  <a:srgbClr val="000000"/>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5080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1pPr>
      <a:lvl2pPr marL="11176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2pPr>
      <a:lvl3pPr marL="17272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3pPr>
      <a:lvl4pPr marL="23368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4pPr>
      <a:lvl5pPr marL="29464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5pPr>
      <a:lvl6pPr marL="35560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6pPr>
      <a:lvl7pPr marL="41656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7pPr>
      <a:lvl8pPr marL="47752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8pPr>
      <a:lvl9pPr marL="5384800" marR="0" indent="-508000" algn="l" defTabSz="2438338" rtl="0" latinLnBrk="0">
        <a:lnSpc>
          <a:spcPct val="100000"/>
        </a:lnSpc>
        <a:spcBef>
          <a:spcPts val="4500"/>
        </a:spcBef>
        <a:spcAft>
          <a:spcPts val="0"/>
        </a:spcAft>
        <a:buClrTx/>
        <a:buSzPct val="123000"/>
        <a:buFontTx/>
        <a:buChar char="•"/>
        <a:tabLst/>
        <a:defRPr b="0" baseline="0" cap="none" i="0" spc="0" strike="noStrike" sz="40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 Id="rId3" Type="http://schemas.openxmlformats.org/officeDocument/2006/relationships/image" Target="../media/image3.tif"/><Relationship Id="rId4" Type="http://schemas.openxmlformats.org/officeDocument/2006/relationships/image" Target="../media/image4.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 Id="rId3" Type="http://schemas.openxmlformats.org/officeDocument/2006/relationships/image" Target="../media/image3.tif"/><Relationship Id="rId4" Type="http://schemas.openxmlformats.org/officeDocument/2006/relationships/image" Target="../media/image4.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171" name="lightstock_886176_medium_adc_uk_and_ireland.jpg" descr="lightstock_886176_medium_adc_uk_and_ireland.jpg"/>
          <p:cNvPicPr>
            <a:picLocks noChangeAspect="1"/>
          </p:cNvPicPr>
          <p:nvPr/>
        </p:nvPicPr>
        <p:blipFill>
          <a:blip r:embed="rId2">
            <a:extLst/>
          </a:blip>
          <a:srcRect l="0" t="3438" r="36131" b="33479"/>
          <a:stretch>
            <a:fillRect/>
          </a:stretch>
        </p:blipFill>
        <p:spPr>
          <a:xfrm flipH="1">
            <a:off x="0" y="-23019"/>
            <a:ext cx="24384000" cy="13762099"/>
          </a:xfrm>
          <a:prstGeom prst="rect">
            <a:avLst/>
          </a:prstGeom>
          <a:ln w="12700">
            <a:miter lim="400000"/>
          </a:ln>
        </p:spPr>
      </p:pic>
      <p:sp>
        <p:nvSpPr>
          <p:cNvPr id="172" name="Students"/>
          <p:cNvSpPr txBox="1"/>
          <p:nvPr/>
        </p:nvSpPr>
        <p:spPr>
          <a:xfrm>
            <a:off x="17892076" y="3644692"/>
            <a:ext cx="3309719" cy="696977"/>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pc="-79">
                <a:solidFill>
                  <a:srgbClr val="929292"/>
                </a:solidFill>
              </a:defRPr>
            </a:lvl1pPr>
          </a:lstStyle>
          <a:p>
            <a:pPr/>
            <a:r>
              <a:t>Students</a:t>
            </a:r>
          </a:p>
        </p:txBody>
      </p:sp>
      <p:pic>
        <p:nvPicPr>
          <p:cNvPr id="173"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
        <p:nvSpPr>
          <p:cNvPr id="174" name="Leading"/>
          <p:cNvSpPr txBox="1"/>
          <p:nvPr/>
        </p:nvSpPr>
        <p:spPr>
          <a:xfrm>
            <a:off x="10318308" y="343347"/>
            <a:ext cx="8177531" cy="543560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spc="-700" sz="35000">
                <a:latin typeface="MoonTime Regular"/>
                <a:ea typeface="MoonTime Regular"/>
                <a:cs typeface="MoonTime Regular"/>
                <a:sym typeface="MoonTime Regular"/>
              </a:defRPr>
            </a:lvl1pPr>
          </a:lstStyle>
          <a:p>
            <a:pPr/>
            <a:r>
              <a:t>Leading</a:t>
            </a:r>
          </a:p>
        </p:txBody>
      </p:sp>
      <p:sp>
        <p:nvSpPr>
          <p:cNvPr id="175" name="Beyond"/>
          <p:cNvSpPr txBox="1"/>
          <p:nvPr/>
        </p:nvSpPr>
        <p:spPr>
          <a:xfrm>
            <a:off x="14352922" y="4341668"/>
            <a:ext cx="7568566" cy="543560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0"/>
              </a:spcBef>
              <a:defRPr spc="-700" sz="35000">
                <a:latin typeface="MoonTime Regular"/>
                <a:ea typeface="MoonTime Regular"/>
                <a:cs typeface="MoonTime Regular"/>
                <a:sym typeface="MoonTime Regular"/>
              </a:defRPr>
            </a:lvl1pPr>
          </a:lstStyle>
          <a:p>
            <a:pPr/>
            <a:r>
              <a:t>Beyond</a:t>
            </a:r>
          </a:p>
        </p:txBody>
      </p:sp>
      <p:sp>
        <p:nvSpPr>
          <p:cNvPr id="176" name="the Classroom"/>
          <p:cNvSpPr txBox="1"/>
          <p:nvPr/>
        </p:nvSpPr>
        <p:spPr>
          <a:xfrm>
            <a:off x="18903115" y="8789261"/>
            <a:ext cx="4597356" cy="696977"/>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pc="-79">
                <a:solidFill>
                  <a:srgbClr val="929292"/>
                </a:solidFill>
              </a:defRPr>
            </a:lvl1pPr>
          </a:lstStyle>
          <a:p>
            <a:pPr/>
            <a:r>
              <a:t>the Classroom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lightstock_679443_medium_adc_uk_and_ireland.jpg" descr="lightstock_679443_medium_adc_uk_and_ireland.jpg"/>
          <p:cNvPicPr>
            <a:picLocks noChangeAspect="1"/>
          </p:cNvPicPr>
          <p:nvPr/>
        </p:nvPicPr>
        <p:blipFill>
          <a:blip r:embed="rId2">
            <a:extLst/>
          </a:blip>
          <a:srcRect l="0" t="7820" r="0" b="7820"/>
          <a:stretch>
            <a:fillRect/>
          </a:stretch>
        </p:blipFill>
        <p:spPr>
          <a:xfrm>
            <a:off x="0" y="0"/>
            <a:ext cx="24384000" cy="13716000"/>
          </a:xfrm>
          <a:prstGeom prst="rect">
            <a:avLst/>
          </a:prstGeom>
          <a:ln w="12700">
            <a:miter lim="400000"/>
          </a:ln>
        </p:spPr>
      </p:pic>
      <p:sp>
        <p:nvSpPr>
          <p:cNvPr id="211" name="“Udhëheqësia në shërbim është një paradoks – një qasje që shkon kundër logjikës së zakonshme […] duket kontradiktore dhe sfidon besimet tona tradicionale  për udhëheqjen.”"/>
          <p:cNvSpPr txBox="1"/>
          <p:nvPr/>
        </p:nvSpPr>
        <p:spPr>
          <a:xfrm>
            <a:off x="13054476" y="749984"/>
            <a:ext cx="10552828" cy="49898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defTabSz="825500">
              <a:spcBef>
                <a:spcPts val="0"/>
              </a:spcBef>
              <a:defRPr b="1" sz="5000"/>
            </a:pPr>
            <a:r>
              <a:t>“Udhëheqësia në shërbim është një paradoks – një qasje që shkon kundër logjikës së zakonshme […] duket kontradiktore dhe sfidon besimet tona tradicionale </a:t>
            </a:r>
            <a:br/>
            <a:r>
              <a:t>për udhëheqjen.”</a:t>
            </a:r>
          </a:p>
        </p:txBody>
      </p:sp>
      <p:sp>
        <p:nvSpPr>
          <p:cNvPr id="212" name="“Servant leadership is a paradox – an approach that runs counter to common sense […] seems contradictory and challenges our traditional beliefs about leadership.”"/>
          <p:cNvSpPr txBox="1"/>
          <p:nvPr/>
        </p:nvSpPr>
        <p:spPr>
          <a:xfrm>
            <a:off x="441187" y="10711510"/>
            <a:ext cx="11201406" cy="2538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“Servant leadership is </a:t>
            </a:r>
            <a:r>
              <a:rPr b="1"/>
              <a:t>a paradox</a:t>
            </a:r>
            <a:r>
              <a:t> – an approach that runs counter to common sense […] seems contradictory and challenges our traditional beliefs about leadership.”</a:t>
            </a:r>
            <a:r>
              <a:rPr sz="1200">
                <a:solidFill>
                  <a:srgbClr val="000000"/>
                </a:solidFill>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0283F"/>
        </a:solidFill>
      </p:bgPr>
    </p:bg>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extLst/>
          </a:blip>
          <a:stretch>
            <a:fillRect/>
          </a:stretch>
        </p:blipFill>
        <p:spPr>
          <a:xfrm>
            <a:off x="3925093" y="3001036"/>
            <a:ext cx="7713929" cy="7713928"/>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15" name="Image" descr="Image"/>
          <p:cNvPicPr>
            <a:picLocks noChangeAspect="1"/>
          </p:cNvPicPr>
          <p:nvPr/>
        </p:nvPicPr>
        <p:blipFill>
          <a:blip r:embed="rId3">
            <a:extLst/>
          </a:blip>
          <a:stretch>
            <a:fillRect/>
          </a:stretch>
        </p:blipFill>
        <p:spPr>
          <a:xfrm>
            <a:off x="12771967" y="2988336"/>
            <a:ext cx="7699640" cy="773932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7" name="“Udhëheqësit-shërbëtorë vendosin ndjekësit në radhë të parë.”"/>
          <p:cNvSpPr txBox="1"/>
          <p:nvPr>
            <p:ph type="body" sz="half" idx="1"/>
          </p:nvPr>
        </p:nvSpPr>
        <p:spPr>
          <a:prstGeom prst="rect">
            <a:avLst/>
          </a:prstGeom>
        </p:spPr>
        <p:txBody>
          <a:bodyPr/>
          <a:lstStyle>
            <a:lvl1pPr defTabSz="2316421">
              <a:defRPr spc="-220" sz="11020">
                <a:solidFill>
                  <a:srgbClr val="FFFFFF"/>
                </a:solidFill>
              </a:defRPr>
            </a:lvl1pPr>
          </a:lstStyle>
          <a:p>
            <a:pPr/>
            <a:r>
              <a:t>“Udhëheqësit-shërbëtorë vendosin ndjekësit në radhë të parë.”</a:t>
            </a:r>
          </a:p>
        </p:txBody>
      </p:sp>
      <p:sp>
        <p:nvSpPr>
          <p:cNvPr id="218" name="“Servant leaders put followers first.”"/>
          <p:cNvSpPr txBox="1"/>
          <p:nvPr/>
        </p:nvSpPr>
        <p:spPr>
          <a:xfrm>
            <a:off x="7981695" y="9589371"/>
            <a:ext cx="8420609"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247790"/>
                    <a:lumOff val="-12326"/>
                  </a:schemeClr>
                </a:solidFill>
              </a:defRPr>
            </a:lvl1pPr>
          </a:lstStyle>
          <a:p>
            <a:pPr/>
            <a:r>
              <a:t>“Servant leaders put followers first.”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lightstock_489171_medium_adc_uk_and_ireland.jpg" descr="lightstock_489171_medium_adc_uk_and_ireland.jpg"/>
          <p:cNvPicPr>
            <a:picLocks noChangeAspect="1"/>
          </p:cNvPicPr>
          <p:nvPr/>
        </p:nvPicPr>
        <p:blipFill>
          <a:blip r:embed="rId2">
            <a:extLst/>
          </a:blip>
          <a:srcRect l="0" t="2417" r="0" b="13222"/>
          <a:stretch>
            <a:fillRect/>
          </a:stretch>
        </p:blipFill>
        <p:spPr>
          <a:xfrm>
            <a:off x="0" y="0"/>
            <a:ext cx="24384000" cy="13716000"/>
          </a:xfrm>
          <a:prstGeom prst="rect">
            <a:avLst/>
          </a:prstGeom>
          <a:ln w="12700">
            <a:miter lim="400000"/>
          </a:ln>
        </p:spPr>
      </p:pic>
      <p:sp>
        <p:nvSpPr>
          <p:cNvPr id="221" name="Prioritizimi i tudentëve…"/>
          <p:cNvSpPr txBox="1"/>
          <p:nvPr/>
        </p:nvSpPr>
        <p:spPr>
          <a:xfrm>
            <a:off x="854504" y="5515471"/>
            <a:ext cx="7703477" cy="3271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defTabSz="825500">
              <a:spcBef>
                <a:spcPts val="0"/>
              </a:spcBef>
              <a:buSzPct val="123000"/>
              <a:buChar char="•"/>
              <a:defRPr b="1" sz="5000"/>
            </a:pPr>
          </a:p>
          <a:p>
            <a:pPr marL="635000" indent="-635000" defTabSz="825500">
              <a:spcBef>
                <a:spcPts val="0"/>
              </a:spcBef>
              <a:buSzPct val="123000"/>
              <a:buChar char="•"/>
              <a:defRPr b="1" sz="5000"/>
            </a:pPr>
            <a:r>
              <a:t>Prioritizimi i tudentëve</a:t>
            </a:r>
          </a:p>
          <a:p>
            <a:pPr marL="635000" indent="-635000" defTabSz="825500">
              <a:spcBef>
                <a:spcPts val="0"/>
              </a:spcBef>
              <a:buSzPct val="123000"/>
              <a:buChar char="•"/>
              <a:defRPr b="1" sz="5000"/>
            </a:pPr>
            <a:r>
              <a:t>Angazhimi me familjet</a:t>
            </a:r>
          </a:p>
          <a:p>
            <a:pPr marL="635000" indent="-635000" defTabSz="825500">
              <a:spcBef>
                <a:spcPts val="0"/>
              </a:spcBef>
              <a:buSzPct val="123000"/>
              <a:buChar char="•"/>
              <a:defRPr b="1" sz="5000"/>
            </a:pPr>
            <a:r>
              <a:t>Vlerësimi i komunitetit</a:t>
            </a:r>
          </a:p>
        </p:txBody>
      </p:sp>
      <p:sp>
        <p:nvSpPr>
          <p:cNvPr id="222" name="Prioritising students…"/>
          <p:cNvSpPr txBox="1"/>
          <p:nvPr/>
        </p:nvSpPr>
        <p:spPr>
          <a:xfrm>
            <a:off x="17854719" y="11307585"/>
            <a:ext cx="5702301" cy="19161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08000" indent="-508000">
              <a:buSzPct val="123000"/>
              <a:buChar char="•"/>
            </a:pPr>
            <a:r>
              <a:t>Prioritising students</a:t>
            </a:r>
          </a:p>
          <a:p>
            <a:pPr marL="508000" indent="-508000">
              <a:spcBef>
                <a:spcPts val="0"/>
              </a:spcBef>
              <a:buSzPct val="123000"/>
              <a:buChar char="•"/>
            </a:pPr>
            <a:r>
              <a:t>Engaging with families</a:t>
            </a:r>
          </a:p>
          <a:p>
            <a:pPr marL="508000" indent="-508000">
              <a:spcBef>
                <a:spcPts val="0"/>
              </a:spcBef>
              <a:buSzPct val="123000"/>
              <a:buChar char="•"/>
            </a:pPr>
            <a:r>
              <a:t>Valuing community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lightstock_931897_medium_adc_uk_and_ireland.jpg" descr="lightstock_931897_medium_adc_uk_and_ireland.jpg"/>
          <p:cNvPicPr>
            <a:picLocks noChangeAspect="1"/>
          </p:cNvPicPr>
          <p:nvPr/>
        </p:nvPicPr>
        <p:blipFill>
          <a:blip r:embed="rId2">
            <a:extLst/>
          </a:blip>
          <a:srcRect l="190" t="0" r="190" b="0"/>
          <a:stretch>
            <a:fillRect/>
          </a:stretch>
        </p:blipFill>
        <p:spPr>
          <a:xfrm>
            <a:off x="0" y="0"/>
            <a:ext cx="24384000" cy="13716000"/>
          </a:xfrm>
          <a:prstGeom prst="rect">
            <a:avLst/>
          </a:prstGeom>
          <a:ln w="12700">
            <a:miter lim="400000"/>
          </a:ln>
        </p:spPr>
      </p:pic>
      <p:sp>
        <p:nvSpPr>
          <p:cNvPr id="225" name="“Servant leadership is not about a personal quest for power, prestige, or material rewards. Instead, from this perspective, leadership begins with a true motivation to serve others.”"/>
          <p:cNvSpPr txBox="1"/>
          <p:nvPr/>
        </p:nvSpPr>
        <p:spPr>
          <a:xfrm>
            <a:off x="10213547" y="11234303"/>
            <a:ext cx="13763194" cy="21858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r"/>
          </a:lstStyle>
          <a:p>
            <a:pPr/>
            <a:r>
              <a:t>“Servant leadership is not about a personal quest for power, prestige, or material rewards. Instead, from this perspective, leadership begins with a true motivation to serve others.”</a:t>
            </a:r>
          </a:p>
        </p:txBody>
      </p:sp>
      <p:sp>
        <p:nvSpPr>
          <p:cNvPr id="226" name="“Udhëheqësia në shërbim nuk ka të bëjë me një agjendë personale për pushtet, prestigj, apo shpërblime materiale. Përkundrazi, nga ky këndvështrim, udhëheqja fillon me një motivim të vërtetë për të shërbyer të tjerëve.”…"/>
          <p:cNvSpPr txBox="1"/>
          <p:nvPr/>
        </p:nvSpPr>
        <p:spPr>
          <a:xfrm>
            <a:off x="862825" y="814314"/>
            <a:ext cx="19489092" cy="4719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0"/>
              </a:spcBef>
              <a:defRPr b="1" sz="5000"/>
            </a:pPr>
            <a:r>
              <a:t>“Udhëheqësia në shërbim nuk ka të bëjë me një agjendë personale për pushtet, prestigj, apo shpërblime materiale. Përkundrazi, nga ky këndvështrim, udhëheqja fillon me një motivim të vërtetë për të shërbyer të tjerëve.”</a:t>
            </a:r>
          </a:p>
          <a:p>
            <a:pPr defTabSz="825500">
              <a:spcBef>
                <a:spcPts val="0"/>
              </a:spcBef>
              <a:defRPr b="1" sz="5000"/>
            </a:pPr>
          </a:p>
          <a:p>
            <a:pPr defTabSz="825500">
              <a:spcBef>
                <a:spcPts val="0"/>
              </a:spcBef>
              <a:defRPr sz="5000"/>
            </a:pPr>
            <a:r>
              <a:t>(Dr. Ann McGee-Cooper &amp; Duane Trammell)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lightstock_199188_medium_adc_uk_and_ireland.jpg" descr="lightstock_199188_medium_adc_uk_and_ireland.jpg"/>
          <p:cNvPicPr>
            <a:picLocks noChangeAspect="1"/>
          </p:cNvPicPr>
          <p:nvPr/>
        </p:nvPicPr>
        <p:blipFill>
          <a:blip r:embed="rId2">
            <a:extLst/>
          </a:blip>
          <a:srcRect l="0" t="0" r="0" b="15640"/>
          <a:stretch>
            <a:fillRect/>
          </a:stretch>
        </p:blipFill>
        <p:spPr>
          <a:xfrm>
            <a:off x="0" y="0"/>
            <a:ext cx="24384000" cy="13716000"/>
          </a:xfrm>
          <a:prstGeom prst="rect">
            <a:avLst/>
          </a:prstGeom>
          <a:ln w="12700">
            <a:miter lim="400000"/>
          </a:ln>
        </p:spPr>
      </p:pic>
      <p:sp>
        <p:nvSpPr>
          <p:cNvPr id="229" name="Leader at the front of the class"/>
          <p:cNvSpPr txBox="1"/>
          <p:nvPr/>
        </p:nvSpPr>
        <p:spPr>
          <a:xfrm>
            <a:off x="16481897" y="12512937"/>
            <a:ext cx="7049009"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Leader at the front of the class</a:t>
            </a:r>
          </a:p>
        </p:txBody>
      </p:sp>
      <p:sp>
        <p:nvSpPr>
          <p:cNvPr id="230" name="Uudhëheqësit në krye të klasës"/>
          <p:cNvSpPr txBox="1"/>
          <p:nvPr/>
        </p:nvSpPr>
        <p:spPr>
          <a:xfrm>
            <a:off x="4169995" y="6342516"/>
            <a:ext cx="10138595" cy="1030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spcBef>
                <a:spcPts val="0"/>
              </a:spcBef>
              <a:defRPr b="1" sz="5000"/>
            </a:pPr>
            <a:r>
              <a:t>Uudhëheqësit në krye të klasës </a:t>
            </a:r>
            <a:r>
              <a:rPr sz="1200">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lightstock_466350_medium_adc_uk_and_ireland.jpg" descr="lightstock_466350_medium_adc_uk_and_ireland.jpg"/>
          <p:cNvPicPr>
            <a:picLocks noChangeAspect="1"/>
          </p:cNvPicPr>
          <p:nvPr/>
        </p:nvPicPr>
        <p:blipFill>
          <a:blip r:embed="rId2">
            <a:extLst/>
          </a:blip>
          <a:srcRect l="0" t="21033" r="17924" b="9800"/>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lightstock_738518_medium_adc_uk_and_ireland.jpg" descr="lightstock_738518_medium_adc_uk_and_ireland.jpg"/>
          <p:cNvPicPr>
            <a:picLocks noChangeAspect="1"/>
          </p:cNvPicPr>
          <p:nvPr/>
        </p:nvPicPr>
        <p:blipFill>
          <a:blip r:embed="rId2">
            <a:extLst/>
          </a:blip>
          <a:srcRect l="0" t="0" r="0" b="15640"/>
          <a:stretch>
            <a:fillRect/>
          </a:stretch>
        </p:blipFill>
        <p:spPr>
          <a:xfrm>
            <a:off x="0" y="0"/>
            <a:ext cx="24384000" cy="13716000"/>
          </a:xfrm>
          <a:prstGeom prst="rect">
            <a:avLst/>
          </a:prstGeom>
          <a:ln w="12700">
            <a:miter lim="400000"/>
          </a:ln>
        </p:spPr>
      </p:pic>
      <p:sp>
        <p:nvSpPr>
          <p:cNvPr id="235" name="Dikush që shërben procesit të të nxënit, rrugëtimit individual të studentit dhe rritjes së përbashkët të komunitetit shkollor."/>
          <p:cNvSpPr txBox="1"/>
          <p:nvPr/>
        </p:nvSpPr>
        <p:spPr>
          <a:xfrm>
            <a:off x="673188" y="594038"/>
            <a:ext cx="8737140" cy="9835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spcBef>
                <a:spcPts val="0"/>
              </a:spcBef>
              <a:defRPr b="1" sz="5000"/>
            </a:lvl1pPr>
          </a:lstStyle>
          <a:p>
            <a:pPr/>
            <a:r>
              <a:t>Dikush që shërben procesit të të nxënit, rrugëtimit individual të studentit dhe rritjes së përbashkët të komunitetit shkollor.</a:t>
            </a:r>
          </a:p>
        </p:txBody>
      </p:sp>
      <p:sp>
        <p:nvSpPr>
          <p:cNvPr id="236" name="Someone who serves the learning process, the individual student's journey, and the collective growth of the school community."/>
          <p:cNvSpPr txBox="1"/>
          <p:nvPr/>
        </p:nvSpPr>
        <p:spPr>
          <a:xfrm>
            <a:off x="8113978" y="12110302"/>
            <a:ext cx="1593329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r>
              <a:rPr>
                <a:latin typeface="Symbol"/>
                <a:ea typeface="Symbol"/>
                <a:cs typeface="Symbol"/>
                <a:sym typeface="Symbol"/>
              </a:rPr>
              <a:t>S</a:t>
            </a:r>
            <a:r>
              <a:t>omeone who serves the learning process, the individual student's journey, and the collective growth of the school community.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lightstock_183422_medium_adc_uk_and_ireland.jpg" descr="lightstock_183422_medium_adc_uk_and_ireland.jpg"/>
          <p:cNvPicPr>
            <a:picLocks noChangeAspect="1"/>
          </p:cNvPicPr>
          <p:nvPr/>
        </p:nvPicPr>
        <p:blipFill>
          <a:blip r:embed="rId2">
            <a:extLst/>
          </a:blip>
          <a:srcRect l="0" t="0" r="0" b="25000"/>
          <a:stretch>
            <a:fillRect/>
          </a:stretch>
        </p:blipFill>
        <p:spPr>
          <a:xfrm>
            <a:off x="0" y="0"/>
            <a:ext cx="24384000" cy="13716000"/>
          </a:xfrm>
          <a:prstGeom prst="rect">
            <a:avLst/>
          </a:prstGeom>
          <a:ln w="12700">
            <a:miter lim="400000"/>
          </a:ln>
        </p:spPr>
      </p:pic>
      <p:sp>
        <p:nvSpPr>
          <p:cNvPr id="239" name="Dikush që fuqizon të tjerët të udhëheqin vetë mësimin e tyre dhe jetën e tyre, në vend që thjesht t’i drejtojë."/>
          <p:cNvSpPr txBox="1"/>
          <p:nvPr/>
        </p:nvSpPr>
        <p:spPr>
          <a:xfrm>
            <a:off x="724992" y="516331"/>
            <a:ext cx="12257928" cy="34311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spcBef>
                <a:spcPts val="0"/>
              </a:spcBef>
              <a:defRPr b="1" sz="5000">
                <a:solidFill>
                  <a:schemeClr val="accent1">
                    <a:hueOff val="114395"/>
                    <a:lumOff val="-24975"/>
                  </a:schemeClr>
                </a:solidFill>
              </a:defRPr>
            </a:pPr>
            <a:r>
              <a:t>Dikush që fuqizon të tjerët të udhëheqin vetë mësimin e tyre dhe jetën e tyre, në vend që thjesht t’i drejtojë.</a:t>
            </a:r>
            <a:r>
              <a:rPr sz="1200">
                <a:latin typeface="Times Roman"/>
                <a:ea typeface="Times Roman"/>
                <a:cs typeface="Times Roman"/>
                <a:sym typeface="Times Roman"/>
              </a:rPr>
              <a:t> </a:t>
            </a:r>
          </a:p>
        </p:txBody>
      </p:sp>
      <p:sp>
        <p:nvSpPr>
          <p:cNvPr id="240" name="Someone who empowers others to lead their own learning and their own lives, rather than simply directing them."/>
          <p:cNvSpPr txBox="1"/>
          <p:nvPr/>
        </p:nvSpPr>
        <p:spPr>
          <a:xfrm>
            <a:off x="9695232" y="12221023"/>
            <a:ext cx="14481551" cy="13065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spcBef>
                <a:spcPts val="0"/>
              </a:spcBef>
            </a:lvl1pPr>
          </a:lstStyle>
          <a:p>
            <a:pPr/>
            <a:r>
              <a:t>Someone who empowers others to lead their own learning and their own lives, rather than simply directing them.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0283F"/>
        </a:solidFill>
      </p:bgPr>
    </p:bg>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extLst/>
          </a:blip>
          <a:stretch>
            <a:fillRect/>
          </a:stretch>
        </p:blipFill>
        <p:spPr>
          <a:xfrm>
            <a:off x="6532117" y="3001036"/>
            <a:ext cx="5106905" cy="5106904"/>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43" name="Image" descr="Image"/>
          <p:cNvPicPr>
            <a:picLocks noChangeAspect="1"/>
          </p:cNvPicPr>
          <p:nvPr/>
        </p:nvPicPr>
        <p:blipFill>
          <a:blip r:embed="rId3">
            <a:extLst/>
          </a:blip>
          <a:stretch>
            <a:fillRect/>
          </a:stretch>
        </p:blipFill>
        <p:spPr>
          <a:xfrm>
            <a:off x="12771967" y="2988336"/>
            <a:ext cx="5132305" cy="5158760"/>
          </a:xfrm>
          <a:prstGeom prst="rect">
            <a:avLst/>
          </a:prstGeom>
          <a:ln w="12700">
            <a:miter lim="400000"/>
          </a:ln>
        </p:spPr>
      </p:pic>
      <p:sp>
        <p:nvSpPr>
          <p:cNvPr id="244" name="Breakout Room Session"/>
          <p:cNvSpPr txBox="1"/>
          <p:nvPr>
            <p:ph type="body" sz="half" idx="1"/>
          </p:nvPr>
        </p:nvSpPr>
        <p:spPr>
          <a:xfrm>
            <a:off x="1206500" y="8147095"/>
            <a:ext cx="21971000" cy="3874314"/>
          </a:xfrm>
          <a:prstGeom prst="rect">
            <a:avLst/>
          </a:prstGeom>
        </p:spPr>
        <p:txBody>
          <a:bodyPr/>
          <a:lstStyle>
            <a:lvl1pPr>
              <a:defRPr spc="-200" sz="10000">
                <a:solidFill>
                  <a:srgbClr val="FFFFFF"/>
                </a:solidFill>
              </a:defRPr>
            </a:lvl1pPr>
          </a:lstStyle>
          <a:p>
            <a:pPr/>
            <a:r>
              <a:t>Breakout Room Session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0283F"/>
        </a:solidFill>
      </p:bgPr>
    </p:bg>
    <p:spTree>
      <p:nvGrpSpPr>
        <p:cNvPr id="1" name=""/>
        <p:cNvGrpSpPr/>
        <p:nvPr/>
      </p:nvGrpSpPr>
      <p:grpSpPr>
        <a:xfrm>
          <a:off x="0" y="0"/>
          <a:ext cx="0" cy="0"/>
          <a:chOff x="0" y="0"/>
          <a:chExt cx="0" cy="0"/>
        </a:xfrm>
      </p:grpSpPr>
      <p:sp>
        <p:nvSpPr>
          <p:cNvPr id="178" name="Servant Leadership"/>
          <p:cNvSpPr txBox="1"/>
          <p:nvPr/>
        </p:nvSpPr>
        <p:spPr>
          <a:xfrm>
            <a:off x="2322142" y="2094506"/>
            <a:ext cx="21971001" cy="60105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825500">
              <a:spcBef>
                <a:spcPts val="0"/>
              </a:spcBef>
              <a:defRPr sz="20000">
                <a:latin typeface="MoonTime Regular"/>
                <a:ea typeface="MoonTime Regular"/>
                <a:cs typeface="MoonTime Regular"/>
                <a:sym typeface="MoonTime Regular"/>
              </a:defRPr>
            </a:lvl1pPr>
          </a:lstStyle>
          <a:p>
            <a:pPr>
              <a:defRPr>
                <a:solidFill>
                  <a:schemeClr val="accent4">
                    <a:hueOff val="-1247790"/>
                    <a:lumOff val="-12326"/>
                  </a:schemeClr>
                </a:solidFill>
              </a:defRPr>
            </a:pPr>
            <a:r>
              <a:rPr>
                <a:solidFill>
                  <a:srgbClr val="FFFFFF"/>
                </a:solidFill>
              </a:rPr>
              <a:t>Servant Leadership</a:t>
            </a:r>
          </a:p>
        </p:txBody>
      </p:sp>
      <p:sp>
        <p:nvSpPr>
          <p:cNvPr id="179" name="THE SPIRIT OF REAL LEADERS"/>
          <p:cNvSpPr txBox="1"/>
          <p:nvPr/>
        </p:nvSpPr>
        <p:spPr>
          <a:xfrm>
            <a:off x="10716418" y="2094506"/>
            <a:ext cx="9159082" cy="2228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defRPr>
                <a:solidFill>
                  <a:schemeClr val="accent4">
                    <a:hueOff val="-1247790"/>
                    <a:lumOff val="-12326"/>
                  </a:schemeClr>
                </a:solidFill>
              </a:defRPr>
            </a:lvl1pPr>
          </a:lstStyle>
          <a:p>
            <a:pPr/>
            <a:r>
              <a:t>THE SPIRIT OF REAL LEADERS</a:t>
            </a:r>
          </a:p>
        </p:txBody>
      </p:sp>
      <p:pic>
        <p:nvPicPr>
          <p:cNvPr id="180" name="logo_simple_2.png" descr="logo_simple_2.png"/>
          <p:cNvPicPr>
            <a:picLocks noChangeAspect="1"/>
          </p:cNvPicPr>
          <p:nvPr/>
        </p:nvPicPr>
        <p:blipFill>
          <a:blip r:embed="rId2">
            <a:extLst/>
          </a:blip>
          <a:stretch>
            <a:fillRect/>
          </a:stretch>
        </p:blipFill>
        <p:spPr>
          <a:xfrm>
            <a:off x="560408" y="12430740"/>
            <a:ext cx="3523469" cy="850493"/>
          </a:xfrm>
          <a:prstGeom prst="rect">
            <a:avLst/>
          </a:prstGeom>
          <a:ln w="12700">
            <a:miter lim="400000"/>
          </a:ln>
        </p:spPr>
      </p:pic>
      <p:pic>
        <p:nvPicPr>
          <p:cNvPr id="181" name="Image" descr="Image"/>
          <p:cNvPicPr>
            <a:picLocks noChangeAspect="1"/>
          </p:cNvPicPr>
          <p:nvPr/>
        </p:nvPicPr>
        <p:blipFill>
          <a:blip r:embed="rId3">
            <a:extLst/>
          </a:blip>
          <a:stretch>
            <a:fillRect/>
          </a:stretch>
        </p:blipFill>
        <p:spPr>
          <a:xfrm>
            <a:off x="10002011" y="7245554"/>
            <a:ext cx="4445789" cy="4445790"/>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182" name="Image" descr="Image"/>
          <p:cNvPicPr>
            <a:picLocks noChangeAspect="1"/>
          </p:cNvPicPr>
          <p:nvPr/>
        </p:nvPicPr>
        <p:blipFill>
          <a:blip r:embed="rId4">
            <a:extLst/>
          </a:blip>
          <a:stretch>
            <a:fillRect/>
          </a:stretch>
        </p:blipFill>
        <p:spPr>
          <a:xfrm>
            <a:off x="15452509" y="7245554"/>
            <a:ext cx="4422991" cy="444579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lightstock_142251_medium_adc_uk_and_ireland.jpg" descr="lightstock_142251_medium_adc_uk_and_ireland.jpg"/>
          <p:cNvPicPr>
            <a:picLocks noChangeAspect="1"/>
          </p:cNvPicPr>
          <p:nvPr/>
        </p:nvPicPr>
        <p:blipFill>
          <a:blip r:embed="rId2">
            <a:extLst/>
          </a:blip>
          <a:srcRect l="16835" t="2177" r="0" b="27514"/>
          <a:stretch>
            <a:fillRect/>
          </a:stretch>
        </p:blipFill>
        <p:spPr>
          <a:xfrm>
            <a:off x="0" y="0"/>
            <a:ext cx="24384000" cy="13716000"/>
          </a:xfrm>
          <a:prstGeom prst="rect">
            <a:avLst/>
          </a:prstGeom>
          <a:ln w="12700">
            <a:miter lim="400000"/>
          </a:ln>
        </p:spPr>
      </p:pic>
      <p:sp>
        <p:nvSpPr>
          <p:cNvPr id="247" name="Dëgjimi (listening)…"/>
          <p:cNvSpPr txBox="1"/>
          <p:nvPr/>
        </p:nvSpPr>
        <p:spPr>
          <a:xfrm>
            <a:off x="10458772" y="1407525"/>
            <a:ext cx="13510792" cy="114189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lnSpc>
                <a:spcPct val="130000"/>
              </a:lnSpc>
              <a:spcBef>
                <a:spcPts val="0"/>
              </a:spcBef>
              <a:defRPr b="1" sz="5000"/>
            </a:pPr>
            <a:r>
              <a:t>Dëgjimi (listening)</a:t>
            </a:r>
          </a:p>
          <a:p>
            <a:pPr defTabSz="825500">
              <a:lnSpc>
                <a:spcPct val="130000"/>
              </a:lnSpc>
              <a:spcBef>
                <a:spcPts val="0"/>
              </a:spcBef>
              <a:defRPr b="1" sz="5000">
                <a:solidFill>
                  <a:schemeClr val="accent1">
                    <a:hueOff val="114395"/>
                    <a:lumOff val="-24975"/>
                  </a:schemeClr>
                </a:solidFill>
              </a:defRPr>
            </a:pPr>
            <a:r>
              <a:t>Empatia (empathy)</a:t>
            </a:r>
            <a:endParaRPr b="0" sz="1466">
              <a:latin typeface="Helvetica"/>
              <a:ea typeface="Helvetica"/>
              <a:cs typeface="Helvetica"/>
              <a:sym typeface="Helvetica"/>
            </a:endParaRPr>
          </a:p>
          <a:p>
            <a:pPr defTabSz="825500">
              <a:lnSpc>
                <a:spcPct val="130000"/>
              </a:lnSpc>
              <a:spcBef>
                <a:spcPts val="0"/>
              </a:spcBef>
              <a:defRPr b="1" sz="5000"/>
            </a:pPr>
            <a:r>
              <a:t>Shërimi (healing)</a:t>
            </a:r>
            <a:endParaRPr b="0" sz="1466">
              <a:latin typeface="Helvetica"/>
              <a:ea typeface="Helvetica"/>
              <a:cs typeface="Helvetica"/>
              <a:sym typeface="Helvetica"/>
            </a:endParaRPr>
          </a:p>
          <a:p>
            <a:pPr defTabSz="825500">
              <a:lnSpc>
                <a:spcPct val="130000"/>
              </a:lnSpc>
              <a:spcBef>
                <a:spcPts val="0"/>
              </a:spcBef>
              <a:defRPr b="1" sz="5000">
                <a:solidFill>
                  <a:schemeClr val="accent1">
                    <a:hueOff val="114395"/>
                    <a:lumOff val="-24975"/>
                  </a:schemeClr>
                </a:solidFill>
              </a:defRPr>
            </a:pPr>
            <a:r>
              <a:t>Vetëdija (awareness)</a:t>
            </a:r>
            <a:endParaRPr b="0" sz="1466">
              <a:latin typeface="Helvetica"/>
              <a:ea typeface="Helvetica"/>
              <a:cs typeface="Helvetica"/>
              <a:sym typeface="Helvetica"/>
            </a:endParaRPr>
          </a:p>
          <a:p>
            <a:pPr defTabSz="825500">
              <a:lnSpc>
                <a:spcPct val="130000"/>
              </a:lnSpc>
              <a:spcBef>
                <a:spcPts val="0"/>
              </a:spcBef>
              <a:defRPr b="1" sz="5000"/>
            </a:pPr>
            <a:r>
              <a:t>Bindja (persuasion)</a:t>
            </a:r>
            <a:endParaRPr b="0" sz="1466">
              <a:latin typeface="Helvetica"/>
              <a:ea typeface="Helvetica"/>
              <a:cs typeface="Helvetica"/>
              <a:sym typeface="Helvetica"/>
            </a:endParaRPr>
          </a:p>
          <a:p>
            <a:pPr defTabSz="825500">
              <a:lnSpc>
                <a:spcPct val="130000"/>
              </a:lnSpc>
              <a:spcBef>
                <a:spcPts val="0"/>
              </a:spcBef>
              <a:defRPr b="1" sz="5000">
                <a:solidFill>
                  <a:schemeClr val="accent1">
                    <a:hueOff val="114395"/>
                    <a:lumOff val="-24975"/>
                  </a:schemeClr>
                </a:solidFill>
              </a:defRPr>
            </a:pPr>
            <a:r>
              <a:t>Konceptualizimi (conceptualisation)</a:t>
            </a:r>
            <a:endParaRPr b="0" sz="1466">
              <a:latin typeface="Helvetica"/>
              <a:ea typeface="Helvetica"/>
              <a:cs typeface="Helvetica"/>
              <a:sym typeface="Helvetica"/>
            </a:endParaRPr>
          </a:p>
          <a:p>
            <a:pPr defTabSz="825500">
              <a:lnSpc>
                <a:spcPct val="130000"/>
              </a:lnSpc>
              <a:spcBef>
                <a:spcPts val="0"/>
              </a:spcBef>
              <a:defRPr b="1" sz="5000"/>
            </a:pPr>
            <a:r>
              <a:t>Parashikimi (foresight)</a:t>
            </a:r>
            <a:endParaRPr b="0" sz="1466">
              <a:latin typeface="Helvetica"/>
              <a:ea typeface="Helvetica"/>
              <a:cs typeface="Helvetica"/>
              <a:sym typeface="Helvetica"/>
            </a:endParaRPr>
          </a:p>
          <a:p>
            <a:pPr defTabSz="825500">
              <a:lnSpc>
                <a:spcPct val="130000"/>
              </a:lnSpc>
              <a:spcBef>
                <a:spcPts val="0"/>
              </a:spcBef>
              <a:defRPr b="1" sz="5000">
                <a:solidFill>
                  <a:schemeClr val="accent1">
                    <a:hueOff val="114395"/>
                    <a:lumOff val="-24975"/>
                  </a:schemeClr>
                </a:solidFill>
              </a:defRPr>
            </a:pPr>
            <a:r>
              <a:t>Menaxhimi (stewardship)</a:t>
            </a:r>
            <a:endParaRPr b="0" sz="1466">
              <a:latin typeface="Helvetica"/>
              <a:ea typeface="Helvetica"/>
              <a:cs typeface="Helvetica"/>
              <a:sym typeface="Helvetica"/>
            </a:endParaRPr>
          </a:p>
          <a:p>
            <a:pPr defTabSz="825500">
              <a:lnSpc>
                <a:spcPct val="130000"/>
              </a:lnSpc>
              <a:spcBef>
                <a:spcPts val="0"/>
              </a:spcBef>
              <a:defRPr b="1" sz="5000"/>
            </a:pPr>
            <a:r>
              <a:t>Përkushtimi për rritjen e njerëzve (commitment to the growth of people)</a:t>
            </a:r>
            <a:endParaRPr b="0" sz="1466">
              <a:latin typeface="Helvetica"/>
              <a:ea typeface="Helvetica"/>
              <a:cs typeface="Helvetica"/>
              <a:sym typeface="Helvetica"/>
            </a:endParaRPr>
          </a:p>
          <a:p>
            <a:pPr defTabSz="825500">
              <a:lnSpc>
                <a:spcPct val="130000"/>
              </a:lnSpc>
              <a:spcBef>
                <a:spcPts val="0"/>
              </a:spcBef>
              <a:defRPr b="1" sz="5000">
                <a:solidFill>
                  <a:schemeClr val="accent1">
                    <a:hueOff val="114395"/>
                    <a:lumOff val="-24975"/>
                  </a:schemeClr>
                </a:solidFill>
              </a:defRPr>
            </a:pPr>
            <a:r>
              <a:t>Ndërtimi i komunitetit (building community)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24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lt" backwards="0">
                                    <p:tmAbs val="100"/>
                                  </p:iterate>
                                  <p:childTnLst>
                                    <p:set>
                                      <p:cBhvr>
                                        <p:cTn id="28" fill="hold"/>
                                        <p:tgtEl>
                                          <p:spTgt spid="24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lt" backwards="0">
                                    <p:tmAbs val="100"/>
                                  </p:iterate>
                                  <p:childTnLst>
                                    <p:set>
                                      <p:cBhvr>
                                        <p:cTn id="32" fill="hold"/>
                                        <p:tgtEl>
                                          <p:spTgt spid="24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lt" backwards="0">
                                    <p:tmAbs val="100"/>
                                  </p:iterate>
                                  <p:childTnLst>
                                    <p:set>
                                      <p:cBhvr>
                                        <p:cTn id="36" fill="hold"/>
                                        <p:tgtEl>
                                          <p:spTgt spid="24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lt" backwards="0">
                                    <p:tmAbs val="100"/>
                                  </p:iterate>
                                  <p:childTnLst>
                                    <p:set>
                                      <p:cBhvr>
                                        <p:cTn id="40" fill="hold"/>
                                        <p:tgtEl>
                                          <p:spTgt spid="247">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lt" backwards="0">
                                    <p:tmAbs val="100"/>
                                  </p:iterate>
                                  <p:childTnLst>
                                    <p:set>
                                      <p:cBhvr>
                                        <p:cTn id="44" fill="hold"/>
                                        <p:tgtEl>
                                          <p:spTgt spid="247">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lightstock_97579_medium_adc_uk_and_ireland.jpg" descr="lightstock_97579_medium_adc_uk_and_ireland.jpg"/>
          <p:cNvPicPr>
            <a:picLocks noChangeAspect="1"/>
          </p:cNvPicPr>
          <p:nvPr/>
        </p:nvPicPr>
        <p:blipFill>
          <a:blip r:embed="rId2">
            <a:extLst/>
          </a:blip>
          <a:srcRect l="0" t="0" r="0" b="15277"/>
          <a:stretch>
            <a:fillRect/>
          </a:stretch>
        </p:blipFill>
        <p:spPr>
          <a:xfrm>
            <a:off x="0" y="0"/>
            <a:ext cx="24384000" cy="13716000"/>
          </a:xfrm>
          <a:prstGeom prst="rect">
            <a:avLst/>
          </a:prstGeom>
          <a:ln w="12700">
            <a:miter lim="400000"/>
          </a:ln>
        </p:spPr>
      </p:pic>
      <p:sp>
        <p:nvSpPr>
          <p:cNvPr id="250" name="1. A rriten ata që unë i shërbej si persona?"/>
          <p:cNvSpPr txBox="1"/>
          <p:nvPr/>
        </p:nvSpPr>
        <p:spPr>
          <a:xfrm>
            <a:off x="11725758" y="1502180"/>
            <a:ext cx="9736605" cy="2497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spcBef>
                <a:spcPts val="0"/>
              </a:spcBef>
              <a:defRPr b="1" sz="6600">
                <a:solidFill>
                  <a:schemeClr val="accent1">
                    <a:hueOff val="114395"/>
                    <a:lumOff val="-24975"/>
                  </a:schemeClr>
                </a:solidFill>
              </a:defRPr>
            </a:pPr>
            <a:r>
              <a:t>1. A rriten ata që unë i shërbej si persona?</a:t>
            </a:r>
            <a:r>
              <a:rPr>
                <a:latin typeface="Times Roman"/>
                <a:ea typeface="Times Roman"/>
                <a:cs typeface="Times Roman"/>
                <a:sym typeface="Times Roman"/>
              </a:rPr>
              <a:t> </a:t>
            </a:r>
          </a:p>
        </p:txBody>
      </p:sp>
      <p:sp>
        <p:nvSpPr>
          <p:cNvPr id="251" name="Do those served grow as persons?"/>
          <p:cNvSpPr txBox="1"/>
          <p:nvPr/>
        </p:nvSpPr>
        <p:spPr>
          <a:xfrm>
            <a:off x="15518372" y="12512888"/>
            <a:ext cx="8196581"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 those served grow as persons?</a:t>
            </a:r>
            <a:r>
              <a:t> </a:t>
            </a:r>
            <a:r>
              <a:rPr sz="1200">
                <a:solidFill>
                  <a:srgbClr val="000000"/>
                </a:solidFill>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lightstock_166066_medium_adc_uk_and_ireland.jpg" descr="lightstock_166066_medium_adc_uk_and_ireland.jpg"/>
          <p:cNvPicPr>
            <a:picLocks noChangeAspect="1"/>
          </p:cNvPicPr>
          <p:nvPr/>
        </p:nvPicPr>
        <p:blipFill>
          <a:blip r:embed="rId2">
            <a:extLst/>
          </a:blip>
          <a:srcRect l="0" t="0" r="0" b="15277"/>
          <a:stretch>
            <a:fillRect/>
          </a:stretch>
        </p:blipFill>
        <p:spPr>
          <a:xfrm>
            <a:off x="0" y="0"/>
            <a:ext cx="24384000" cy="13716000"/>
          </a:xfrm>
          <a:prstGeom prst="rect">
            <a:avLst/>
          </a:prstGeom>
          <a:ln w="12700">
            <a:miter lim="400000"/>
          </a:ln>
        </p:spPr>
      </p:pic>
      <p:sp>
        <p:nvSpPr>
          <p:cNvPr id="254" name="2. A bëhen ata vetë shërbëtorë?"/>
          <p:cNvSpPr txBox="1"/>
          <p:nvPr/>
        </p:nvSpPr>
        <p:spPr>
          <a:xfrm>
            <a:off x="14375493" y="2072030"/>
            <a:ext cx="9192960" cy="2516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defTabSz="825500">
              <a:spcBef>
                <a:spcPts val="0"/>
              </a:spcBef>
              <a:defRPr b="1" sz="6600"/>
            </a:lvl1pPr>
          </a:lstStyle>
          <a:p>
            <a:pPr/>
            <a:r>
              <a:t>2. A bëhen ata vetë shërbëtorë?</a:t>
            </a:r>
          </a:p>
        </p:txBody>
      </p:sp>
      <p:sp>
        <p:nvSpPr>
          <p:cNvPr id="255" name="Do they become servants themselves?"/>
          <p:cNvSpPr txBox="1"/>
          <p:nvPr/>
        </p:nvSpPr>
        <p:spPr>
          <a:xfrm>
            <a:off x="1064901" y="12164400"/>
            <a:ext cx="9092185"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 they become servants themselves?</a:t>
            </a:r>
            <a:r>
              <a:t> </a:t>
            </a:r>
            <a:r>
              <a:rPr sz="1200">
                <a:solidFill>
                  <a:srgbClr val="000000"/>
                </a:solidFill>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lightstock_1017710_medium_adc_uk_and_ireland.jpg" descr="lightstock_1017710_medium_adc_uk_and_ireland.jpg"/>
          <p:cNvPicPr>
            <a:picLocks noChangeAspect="1"/>
          </p:cNvPicPr>
          <p:nvPr/>
        </p:nvPicPr>
        <p:blipFill>
          <a:blip r:embed="rId2">
            <a:extLst/>
          </a:blip>
          <a:srcRect l="0" t="7820" r="0" b="7820"/>
          <a:stretch>
            <a:fillRect/>
          </a:stretch>
        </p:blipFill>
        <p:spPr>
          <a:xfrm>
            <a:off x="0" y="0"/>
            <a:ext cx="24384000" cy="13716000"/>
          </a:xfrm>
          <a:prstGeom prst="rect">
            <a:avLst/>
          </a:prstGeom>
          <a:ln w="12700">
            <a:miter lim="400000"/>
          </a:ln>
        </p:spPr>
      </p:pic>
      <p:sp>
        <p:nvSpPr>
          <p:cNvPr id="258" name="3. A përfitojnë prej saj më të pafavorizuarit në shoqëri?"/>
          <p:cNvSpPr txBox="1"/>
          <p:nvPr/>
        </p:nvSpPr>
        <p:spPr>
          <a:xfrm>
            <a:off x="10722595" y="1424473"/>
            <a:ext cx="12288585" cy="3009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spcBef>
                <a:spcPts val="0"/>
              </a:spcBef>
              <a:defRPr b="1" sz="6600"/>
            </a:pPr>
            <a:r>
              <a:t>3. A përfitojnë prej saj më të pafavorizuarit në shoqëri?</a:t>
            </a:r>
            <a:r>
              <a:rPr>
                <a:latin typeface="Times Roman"/>
                <a:ea typeface="Times Roman"/>
                <a:cs typeface="Times Roman"/>
                <a:sym typeface="Times Roman"/>
              </a:rPr>
              <a:t> </a:t>
            </a:r>
          </a:p>
        </p:txBody>
      </p:sp>
      <p:sp>
        <p:nvSpPr>
          <p:cNvPr id="259" name="Do the least privileged in society benefit from it?"/>
          <p:cNvSpPr txBox="1"/>
          <p:nvPr/>
        </p:nvSpPr>
        <p:spPr>
          <a:xfrm>
            <a:off x="328411" y="12642399"/>
            <a:ext cx="11287370" cy="696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r>
              <a:t>Do the least privileged in society benefit from it?</a:t>
            </a:r>
            <a:r>
              <a:t> </a:t>
            </a:r>
            <a:r>
              <a:rPr sz="1200">
                <a:solidFill>
                  <a:srgbClr val="000000"/>
                </a:solidFill>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0283F"/>
        </a:solidFill>
      </p:bgPr>
    </p:bg>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17324582" y="1306012"/>
            <a:ext cx="2296489" cy="2296489"/>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62" name="Image" descr="Image"/>
          <p:cNvPicPr>
            <a:picLocks noChangeAspect="1"/>
          </p:cNvPicPr>
          <p:nvPr/>
        </p:nvPicPr>
        <p:blipFill>
          <a:blip r:embed="rId3">
            <a:extLst/>
          </a:blip>
          <a:stretch>
            <a:fillRect/>
          </a:stretch>
        </p:blipFill>
        <p:spPr>
          <a:xfrm>
            <a:off x="20082829" y="553522"/>
            <a:ext cx="3781976" cy="3801469"/>
          </a:xfrm>
          <a:prstGeom prst="rect">
            <a:avLst/>
          </a:prstGeom>
          <a:ln w="12700">
            <a:miter lim="400000"/>
          </a:ln>
        </p:spPr>
      </p:pic>
      <p:sp>
        <p:nvSpPr>
          <p:cNvPr id="263" name="“Rezultatet e udhëheqësisë në shërbim janë performanca dhe rritja e ndjekësve (mendoni arritjet e studentëve dhe efikasitetin e mësuesve), performanca organizative (një kulturë shkollore e suksesshme), dhe ndikimi shoqëror (diplomantë që kontribuojnë poz"/>
          <p:cNvSpPr txBox="1"/>
          <p:nvPr/>
        </p:nvSpPr>
        <p:spPr>
          <a:xfrm>
            <a:off x="1622695" y="2211866"/>
            <a:ext cx="15240129" cy="6403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825500">
              <a:spcBef>
                <a:spcPts val="0"/>
              </a:spcBef>
              <a:defRPr b="1" sz="5000"/>
            </a:pPr>
            <a:r>
              <a:t>“Rezultatet e udhëheqësisë në shërbim janë performanca dhe rritja e ndjekësve (mendoni arritjet e studentëve dhe efikasitetin e mësuesve), performanca organizative (një kulturë shkollore e suksesshme), dhe ndikimi shoqëror (diplomantë që kontribuojnë pozitivisht në botë).” </a:t>
            </a:r>
          </a:p>
          <a:p>
            <a:pPr defTabSz="825500">
              <a:spcBef>
                <a:spcPts val="0"/>
              </a:spcBef>
              <a:defRPr b="1" sz="5000"/>
            </a:pPr>
          </a:p>
          <a:p>
            <a:pPr defTabSz="825500">
              <a:spcBef>
                <a:spcPts val="0"/>
              </a:spcBef>
              <a:defRPr b="1" sz="5000"/>
            </a:pPr>
            <a:r>
              <a:t>(Northouse)</a:t>
            </a:r>
          </a:p>
        </p:txBody>
      </p:sp>
      <p:sp>
        <p:nvSpPr>
          <p:cNvPr id="264" name="“The outcomes of servant leadership are follower performance and growth (think student achievement and teacher efficacy), organisational performance (a thriving school culture), and societal impact (graduates who contribute positively to the world).”"/>
          <p:cNvSpPr txBox="1"/>
          <p:nvPr/>
        </p:nvSpPr>
        <p:spPr>
          <a:xfrm>
            <a:off x="9242759" y="9646411"/>
            <a:ext cx="14136019" cy="3135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a:solidFill>
                  <a:srgbClr val="5E5E5E"/>
                </a:solidFill>
              </a:defRPr>
            </a:lvl1pPr>
          </a:lstStyle>
          <a:p>
            <a:pPr/>
            <a:r>
              <a:t>“The outcomes of servant leadership are follower performance and growth (think student achievement and teacher efficacy), organisational performance (a thriving school culture), and societal impact (graduates who contribute positively to the world).”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3">
            <a:extLst/>
          </a:blip>
          <a:stretch>
            <a:fillRect/>
          </a:stretch>
        </p:blipFill>
        <p:spPr>
          <a:xfrm>
            <a:off x="522596" y="508000"/>
            <a:ext cx="6725707" cy="10083518"/>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67" name="Image" descr="Image"/>
          <p:cNvPicPr>
            <a:picLocks noChangeAspect="1"/>
          </p:cNvPicPr>
          <p:nvPr/>
        </p:nvPicPr>
        <p:blipFill>
          <a:blip r:embed="rId4">
            <a:extLst/>
          </a:blip>
          <a:srcRect l="0" t="0" r="13264" b="0"/>
          <a:stretch>
            <a:fillRect/>
          </a:stretch>
        </p:blipFill>
        <p:spPr>
          <a:xfrm>
            <a:off x="7681062" y="508000"/>
            <a:ext cx="3396187" cy="4680085"/>
          </a:xfrm>
          <a:prstGeom prst="rect">
            <a:avLst/>
          </a:prstGeom>
          <a:ln w="12700">
            <a:miter lim="400000"/>
          </a:ln>
        </p:spPr>
      </p:pic>
      <p:sp>
        <p:nvSpPr>
          <p:cNvPr id="268" name="1932"/>
          <p:cNvSpPr txBox="1"/>
          <p:nvPr/>
        </p:nvSpPr>
        <p:spPr>
          <a:xfrm>
            <a:off x="3122179" y="11066944"/>
            <a:ext cx="152654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spcBef>
                <a:spcPts val="0"/>
              </a:spcBef>
              <a:defRPr b="1" sz="5000"/>
            </a:lvl1pPr>
          </a:lstStyle>
          <a:p>
            <a:pPr/>
            <a:r>
              <a:t>1932</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3">
            <a:extLst/>
          </a:blip>
          <a:stretch>
            <a:fillRect/>
          </a:stretch>
        </p:blipFill>
        <p:spPr>
          <a:xfrm>
            <a:off x="522596" y="508000"/>
            <a:ext cx="6725707" cy="10083518"/>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71" name="Image" descr="Image"/>
          <p:cNvPicPr>
            <a:picLocks noChangeAspect="1"/>
          </p:cNvPicPr>
          <p:nvPr/>
        </p:nvPicPr>
        <p:blipFill>
          <a:blip r:embed="rId4">
            <a:extLst/>
          </a:blip>
          <a:srcRect l="0" t="0" r="13264" b="0"/>
          <a:stretch>
            <a:fillRect/>
          </a:stretch>
        </p:blipFill>
        <p:spPr>
          <a:xfrm>
            <a:off x="7681062" y="508000"/>
            <a:ext cx="3396187" cy="4680085"/>
          </a:xfrm>
          <a:prstGeom prst="rect">
            <a:avLst/>
          </a:prstGeom>
          <a:ln w="12700">
            <a:miter lim="400000"/>
          </a:ln>
        </p:spPr>
      </p:pic>
      <p:sp>
        <p:nvSpPr>
          <p:cNvPr id="272" name="“He must grow, I must disappear.”"/>
          <p:cNvSpPr txBox="1"/>
          <p:nvPr/>
        </p:nvSpPr>
        <p:spPr>
          <a:xfrm>
            <a:off x="11831525" y="9540078"/>
            <a:ext cx="8019289"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29292"/>
                </a:solidFill>
              </a:defRPr>
            </a:lvl1pPr>
          </a:lstStyle>
          <a:p>
            <a:pPr/>
            <a:r>
              <a:t>“He must grow, I must disappear.” </a:t>
            </a:r>
          </a:p>
        </p:txBody>
      </p:sp>
      <p:sp>
        <p:nvSpPr>
          <p:cNvPr id="273" name="“Ai duhet të rritet, unë duhet të zhdukem.”"/>
          <p:cNvSpPr txBox="1"/>
          <p:nvPr/>
        </p:nvSpPr>
        <p:spPr>
          <a:xfrm>
            <a:off x="9379091" y="8269907"/>
            <a:ext cx="1292415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spcBef>
                <a:spcPts val="0"/>
              </a:spcBef>
              <a:defRPr b="1" sz="5000"/>
            </a:pPr>
            <a:r>
              <a:t>“Ai duhet të rritet, unë duhet të zhdukem.”</a:t>
            </a:r>
            <a:r>
              <a:rPr sz="1200">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extLst/>
          </a:blip>
          <a:stretch>
            <a:fillRect/>
          </a:stretch>
        </p:blipFill>
        <p:spPr>
          <a:xfrm>
            <a:off x="522596" y="508000"/>
            <a:ext cx="6725707" cy="10083518"/>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76" name="Image" descr="Image"/>
          <p:cNvPicPr>
            <a:picLocks noChangeAspect="1"/>
          </p:cNvPicPr>
          <p:nvPr/>
        </p:nvPicPr>
        <p:blipFill>
          <a:blip r:embed="rId4">
            <a:extLst/>
          </a:blip>
          <a:srcRect l="0" t="0" r="13264" b="0"/>
          <a:stretch>
            <a:fillRect/>
          </a:stretch>
        </p:blipFill>
        <p:spPr>
          <a:xfrm>
            <a:off x="7681062" y="508000"/>
            <a:ext cx="3396187" cy="4680085"/>
          </a:xfrm>
          <a:prstGeom prst="rect">
            <a:avLst/>
          </a:prstGeom>
          <a:ln w="12700">
            <a:miter lim="400000"/>
          </a:ln>
        </p:spPr>
      </p:pic>
      <p:pic>
        <p:nvPicPr>
          <p:cNvPr id="277" name="Image" descr="Image"/>
          <p:cNvPicPr>
            <a:picLocks noChangeAspect="1"/>
          </p:cNvPicPr>
          <p:nvPr/>
        </p:nvPicPr>
        <p:blipFill>
          <a:blip r:embed="rId5">
            <a:extLst/>
          </a:blip>
          <a:srcRect l="0" t="0" r="0" b="2760"/>
          <a:stretch>
            <a:fillRect/>
          </a:stretch>
        </p:blipFill>
        <p:spPr>
          <a:xfrm>
            <a:off x="13452552" y="8518929"/>
            <a:ext cx="3396060" cy="4665163"/>
          </a:xfrm>
          <a:prstGeom prst="rect">
            <a:avLst/>
          </a:prstGeom>
          <a:ln w="12700">
            <a:miter lim="400000"/>
          </a:ln>
        </p:spPr>
      </p:pic>
      <p:pic>
        <p:nvPicPr>
          <p:cNvPr id="278" name="Image" descr="Image"/>
          <p:cNvPicPr>
            <a:picLocks noChangeAspect="1"/>
          </p:cNvPicPr>
          <p:nvPr/>
        </p:nvPicPr>
        <p:blipFill>
          <a:blip r:embed="rId6">
            <a:extLst/>
          </a:blip>
          <a:stretch>
            <a:fillRect/>
          </a:stretch>
        </p:blipFill>
        <p:spPr>
          <a:xfrm>
            <a:off x="17255467" y="3100677"/>
            <a:ext cx="6614789" cy="10083519"/>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sp>
        <p:nvSpPr>
          <p:cNvPr id="279" name="1932"/>
          <p:cNvSpPr txBox="1"/>
          <p:nvPr/>
        </p:nvSpPr>
        <p:spPr>
          <a:xfrm>
            <a:off x="3122179" y="11066944"/>
            <a:ext cx="152654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spcBef>
                <a:spcPts val="0"/>
              </a:spcBef>
              <a:defRPr b="1" sz="5000"/>
            </a:lvl1pPr>
          </a:lstStyle>
          <a:p>
            <a:pPr/>
            <a:r>
              <a:t>1932</a:t>
            </a:r>
          </a:p>
        </p:txBody>
      </p:sp>
      <p:sp>
        <p:nvSpPr>
          <p:cNvPr id="280" name="1977"/>
          <p:cNvSpPr txBox="1"/>
          <p:nvPr/>
        </p:nvSpPr>
        <p:spPr>
          <a:xfrm>
            <a:off x="19799591" y="1636003"/>
            <a:ext cx="152654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spcBef>
                <a:spcPts val="0"/>
              </a:spcBef>
              <a:defRPr b="1" sz="5000"/>
            </a:lvl1pPr>
          </a:lstStyle>
          <a:p>
            <a:pPr/>
            <a:r>
              <a:t>1977</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2" name="“Si mund ta përdor veten time për të shërbyer sa më mirë?”"/>
          <p:cNvSpPr txBox="1"/>
          <p:nvPr>
            <p:ph type="body" sz="half" idx="1"/>
          </p:nvPr>
        </p:nvSpPr>
        <p:spPr>
          <a:prstGeom prst="rect">
            <a:avLst/>
          </a:prstGeom>
        </p:spPr>
        <p:txBody>
          <a:bodyPr/>
          <a:lstStyle>
            <a:lvl1pPr defTabSz="1950671">
              <a:defRPr spc="-185" sz="9280">
                <a:solidFill>
                  <a:srgbClr val="FFFFFF"/>
                </a:solidFill>
              </a:defRPr>
            </a:lvl1pPr>
          </a:lstStyle>
          <a:p>
            <a:pPr/>
            <a:r>
              <a:t>“Si mund ta përdor veten time për të shërbyer sa më mirë?”</a:t>
            </a:r>
          </a:p>
        </p:txBody>
      </p:sp>
      <p:sp>
        <p:nvSpPr>
          <p:cNvPr id="283" name="How can I use myself to serve best?”"/>
          <p:cNvSpPr txBox="1"/>
          <p:nvPr/>
        </p:nvSpPr>
        <p:spPr>
          <a:xfrm>
            <a:off x="7844535" y="11074556"/>
            <a:ext cx="8694929"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247790"/>
                    <a:lumOff val="-12326"/>
                  </a:schemeClr>
                </a:solidFill>
              </a:defRPr>
            </a:lvl1pPr>
          </a:lstStyle>
          <a:p>
            <a:pPr/>
            <a:r>
              <a:t>How can I use myself to serve best?” </a:t>
            </a:r>
          </a:p>
        </p:txBody>
      </p:sp>
      <p:pic>
        <p:nvPicPr>
          <p:cNvPr id="284" name="Image" descr="Image"/>
          <p:cNvPicPr>
            <a:picLocks noChangeAspect="1"/>
          </p:cNvPicPr>
          <p:nvPr/>
        </p:nvPicPr>
        <p:blipFill>
          <a:blip r:embed="rId3">
            <a:extLst/>
          </a:blip>
          <a:stretch>
            <a:fillRect/>
          </a:stretch>
        </p:blipFill>
        <p:spPr>
          <a:xfrm>
            <a:off x="10268836" y="8144213"/>
            <a:ext cx="1704839" cy="1704839"/>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85" name="Image" descr="Image"/>
          <p:cNvPicPr>
            <a:picLocks noChangeAspect="1"/>
          </p:cNvPicPr>
          <p:nvPr/>
        </p:nvPicPr>
        <p:blipFill>
          <a:blip r:embed="rId4">
            <a:extLst/>
          </a:blip>
          <a:stretch>
            <a:fillRect/>
          </a:stretch>
        </p:blipFill>
        <p:spPr>
          <a:xfrm>
            <a:off x="12409532" y="8131513"/>
            <a:ext cx="1721366" cy="173023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lightstock_334631_medium_adc_uk_and_ireland.jpg" descr="lightstock_334631_medium_adc_uk_and_ireland.jpg"/>
          <p:cNvPicPr>
            <a:picLocks noChangeAspect="1"/>
          </p:cNvPicPr>
          <p:nvPr/>
        </p:nvPicPr>
        <p:blipFill>
          <a:blip r:embed="rId2">
            <a:extLst/>
          </a:blip>
          <a:srcRect l="0" t="0" r="0" b="15640"/>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lightstock_907991_small_adc_uk_and_ireland.jpg" descr="lightstock_907991_small_adc_uk_and_ireland.jpg"/>
          <p:cNvPicPr>
            <a:picLocks noChangeAspect="1"/>
          </p:cNvPicPr>
          <p:nvPr>
            <p:ph type="pic" idx="21"/>
          </p:nvPr>
        </p:nvPicPr>
        <p:blipFill>
          <a:blip r:embed="rId2">
            <a:extLst/>
          </a:blip>
          <a:srcRect l="0" t="367" r="0" b="367"/>
          <a:stretch>
            <a:fillRect/>
          </a:stretch>
        </p:blipFill>
        <p:spPr>
          <a:xfrm>
            <a:off x="0" y="0"/>
            <a:ext cx="24384000" cy="13716000"/>
          </a:xfrm>
          <a:prstGeom prst="rect">
            <a:avLst/>
          </a:prstGeom>
        </p:spPr>
      </p:pic>
      <p:sp>
        <p:nvSpPr>
          <p:cNvPr id="185" name="&quot;Ne jemi të prirur ta kuptojmë udhëheqësinë nëpërmjet  modeleve menaxheriale (ose industriale), qoftë në biznes, politikë apo ushtri. Në dekadat e fundit, kanë dalë në pah modelet pasindustriale, ku theksohen gjithashtu marrëdhëniet, etika dhe proceset.”"/>
          <p:cNvSpPr txBox="1"/>
          <p:nvPr/>
        </p:nvSpPr>
        <p:spPr>
          <a:xfrm>
            <a:off x="1007077" y="843417"/>
            <a:ext cx="22369848" cy="3956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spcBef>
                <a:spcPts val="0"/>
              </a:spcBef>
              <a:defRPr b="1" sz="5000"/>
            </a:pPr>
            <a:r>
              <a:t>"Ne jemi të prirur ta kuptojmë udhëheqësinë nëpërmjet </a:t>
            </a:r>
            <a:br/>
            <a:r>
              <a:rPr>
                <a:solidFill>
                  <a:schemeClr val="accent4">
                    <a:hueOff val="-1247790"/>
                    <a:lumOff val="-12326"/>
                  </a:schemeClr>
                </a:solidFill>
              </a:rPr>
              <a:t>modeleve menaxheriale (ose industriale)</a:t>
            </a:r>
            <a:r>
              <a:t>, qoftë në biznes, politikë apo ushtri. Në dekadat e fundit, kanë dalë në pah </a:t>
            </a:r>
            <a:r>
              <a:rPr>
                <a:solidFill>
                  <a:schemeClr val="accent4">
                    <a:hueOff val="-1247790"/>
                    <a:lumOff val="-12326"/>
                  </a:schemeClr>
                </a:solidFill>
              </a:rPr>
              <a:t>modelet pasindustriale</a:t>
            </a:r>
            <a:r>
              <a:t>, ku theksohen gjithashtu marrëdhëniet, etika dhe proceset.”</a:t>
            </a:r>
          </a:p>
          <a:p>
            <a:pPr algn="ctr" defTabSz="825500">
              <a:spcBef>
                <a:spcPts val="0"/>
              </a:spcBef>
              <a:defRPr b="1" sz="5000"/>
            </a:pPr>
            <a:r>
              <a:t>(Komives)</a:t>
            </a:r>
          </a:p>
        </p:txBody>
      </p:sp>
      <p:sp>
        <p:nvSpPr>
          <p:cNvPr id="186" name="We are bound to think of leadership in terms of managerial models (or industrial models), whether it is business, politics, or the military. In recent decades the postindustrial models have come to forefront, where relationships, ethics, and processes ar"/>
          <p:cNvSpPr txBox="1"/>
          <p:nvPr/>
        </p:nvSpPr>
        <p:spPr>
          <a:xfrm>
            <a:off x="1490720" y="11181464"/>
            <a:ext cx="21402559" cy="1916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r>
              <a:t>We are bound to think of leadership in terms of </a:t>
            </a:r>
            <a:r>
              <a:rPr i="1"/>
              <a:t>managerial</a:t>
            </a:r>
            <a:r>
              <a:t> models (or industrial models), whether it is business, politics, or the military. In recent decades the </a:t>
            </a:r>
            <a:r>
              <a:rPr i="1"/>
              <a:t>postindustrial</a:t>
            </a:r>
            <a:r>
              <a:t> models have come to forefront, where </a:t>
            </a:r>
            <a:r>
              <a:rPr i="1"/>
              <a:t>relationships</a:t>
            </a:r>
            <a:r>
              <a:t>, </a:t>
            </a:r>
            <a:r>
              <a:rPr i="1"/>
              <a:t>ethics</a:t>
            </a:r>
            <a:r>
              <a:t>, and </a:t>
            </a:r>
            <a:r>
              <a:rPr i="1"/>
              <a:t>processes</a:t>
            </a:r>
            <a:r>
              <a:t> are also emphasised.</a:t>
            </a:r>
            <a:r>
              <a:rPr sz="1200">
                <a:solidFill>
                  <a:srgbClr val="000000"/>
                </a:solidFill>
                <a:latin typeface="Times Roman"/>
                <a:ea typeface="Times Roman"/>
                <a:cs typeface="Times Roman"/>
                <a:sym typeface="Times Roman"/>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6" presetID="23" grpId="2" fill="hold">
                                  <p:stCondLst>
                                    <p:cond delay="0"/>
                                  </p:stCondLst>
                                  <p:iterate type="el" backwards="0">
                                    <p:tmAbs val="0"/>
                                  </p:iterate>
                                  <p:childTnLst>
                                    <p:set>
                                      <p:cBhvr>
                                        <p:cTn id="10" fill="hold"/>
                                        <p:tgtEl>
                                          <p:spTgt spid="185"/>
                                        </p:tgtEl>
                                        <p:attrNameLst>
                                          <p:attrName>style.visibility</p:attrName>
                                        </p:attrNameLst>
                                      </p:cBhvr>
                                      <p:to>
                                        <p:strVal val="visible"/>
                                      </p:to>
                                    </p:set>
                                    <p:anim calcmode="lin" valueType="num">
                                      <p:cBhvr>
                                        <p:cTn id="11" dur="2500" fill="hold"/>
                                        <p:tgtEl>
                                          <p:spTgt spid="185"/>
                                        </p:tgtEl>
                                        <p:attrNameLst>
                                          <p:attrName>ppt_w</p:attrName>
                                        </p:attrNameLst>
                                      </p:cBhvr>
                                      <p:tavLst>
                                        <p:tav tm="0">
                                          <p:val>
                                            <p:fltVal val="0"/>
                                          </p:val>
                                        </p:tav>
                                        <p:tav tm="100000">
                                          <p:val>
                                            <p:strVal val="#ppt_w"/>
                                          </p:val>
                                        </p:tav>
                                      </p:tavLst>
                                    </p:anim>
                                    <p:anim calcmode="lin" valueType="num">
                                      <p:cBhvr>
                                        <p:cTn id="12" dur="2500" fill="hold"/>
                                        <p:tgtEl>
                                          <p:spTgt spid="1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2"/>
      <p:bldP build="whole" bldLvl="1" animBg="1" rev="0" advAuto="0" spid="18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lightstock_334631_medium_adc_uk_and_ireland.jpg" descr="lightstock_334631_medium_adc_uk_and_ireland.jpg"/>
          <p:cNvPicPr>
            <a:picLocks noChangeAspect="1"/>
          </p:cNvPicPr>
          <p:nvPr/>
        </p:nvPicPr>
        <p:blipFill>
          <a:blip r:embed="rId2">
            <a:alphaModFix amt="18755"/>
            <a:extLst/>
          </a:blip>
          <a:srcRect l="0" t="0" r="0" b="15640"/>
          <a:stretch>
            <a:fillRect/>
          </a:stretch>
        </p:blipFill>
        <p:spPr>
          <a:xfrm>
            <a:off x="0" y="0"/>
            <a:ext cx="24384000" cy="13716000"/>
          </a:xfrm>
          <a:prstGeom prst="rect">
            <a:avLst/>
          </a:prstGeom>
          <a:ln w="12700">
            <a:miter lim="400000"/>
          </a:ln>
        </p:spPr>
      </p:pic>
      <p:sp>
        <p:nvSpPr>
          <p:cNvPr id="290" name="“Nuk ke nevojë për një diplomë universiteti  për të shërbyer.…"/>
          <p:cNvSpPr txBox="1"/>
          <p:nvPr/>
        </p:nvSpPr>
        <p:spPr>
          <a:xfrm>
            <a:off x="2093171" y="1464585"/>
            <a:ext cx="20197658" cy="1037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spcBef>
                <a:spcPts val="0"/>
              </a:spcBef>
              <a:defRPr b="1" sz="4400">
                <a:solidFill>
                  <a:schemeClr val="accent1">
                    <a:hueOff val="114395"/>
                    <a:lumOff val="-24975"/>
                  </a:schemeClr>
                </a:solidFill>
              </a:defRPr>
            </a:pPr>
            <a:r>
              <a:t>“Nuk ke nevojë për një diplomë universiteti </a:t>
            </a:r>
            <a:br/>
            <a:r>
              <a:t>për të shërbyer.</a:t>
            </a:r>
          </a:p>
          <a:p>
            <a:pPr algn="ctr" defTabSz="825500">
              <a:spcBef>
                <a:spcPts val="0"/>
              </a:spcBef>
              <a:defRPr b="1" sz="4400">
                <a:solidFill>
                  <a:schemeClr val="accent1">
                    <a:hueOff val="114395"/>
                    <a:lumOff val="-24975"/>
                  </a:schemeClr>
                </a:solidFill>
              </a:defRPr>
            </a:pPr>
            <a:r>
              <a:t>Nuk ke pse të flasësh me gramatikë të përsosur </a:t>
            </a:r>
            <a:br/>
            <a:r>
              <a:t>për të shërbyer.</a:t>
            </a:r>
          </a:p>
          <a:p>
            <a:pPr algn="ctr" defTabSz="825500">
              <a:spcBef>
                <a:spcPts val="0"/>
              </a:spcBef>
              <a:defRPr b="1" sz="4400">
                <a:solidFill>
                  <a:schemeClr val="accent1">
                    <a:hueOff val="114395"/>
                    <a:lumOff val="-24975"/>
                  </a:schemeClr>
                </a:solidFill>
              </a:defRPr>
            </a:pPr>
            <a:r>
              <a:t>Nuk është e nevojshme të njohësh Platonin apo Aristotelin </a:t>
            </a:r>
            <a:br/>
            <a:r>
              <a:t>për të shërbyer.</a:t>
            </a:r>
          </a:p>
          <a:p>
            <a:pPr algn="ctr" defTabSz="825500">
              <a:spcBef>
                <a:spcPts val="0"/>
              </a:spcBef>
              <a:defRPr b="1" sz="4400">
                <a:solidFill>
                  <a:schemeClr val="accent1">
                    <a:hueOff val="114395"/>
                    <a:lumOff val="-24975"/>
                  </a:schemeClr>
                </a:solidFill>
              </a:defRPr>
            </a:pPr>
            <a:r>
              <a:t>Nuk duhet të kuptosh Teorinë e Relativitetit të Ajnshtajnit </a:t>
            </a:r>
            <a:br/>
            <a:r>
              <a:t>për të shërbyer.</a:t>
            </a:r>
          </a:p>
          <a:p>
            <a:pPr algn="ctr" defTabSz="825500">
              <a:spcBef>
                <a:spcPts val="0"/>
              </a:spcBef>
              <a:defRPr b="1" sz="4400">
                <a:solidFill>
                  <a:schemeClr val="accent1">
                    <a:hueOff val="114395"/>
                    <a:lumOff val="-24975"/>
                  </a:schemeClr>
                </a:solidFill>
              </a:defRPr>
            </a:pPr>
            <a:r>
              <a:t>As Teorinë e Dytë të Dinamikës Termike në </a:t>
            </a:r>
            <a:br/>
            <a:r>
              <a:t>fizikë nuk ke pse ta dish </a:t>
            </a:r>
            <a:br/>
            <a:r>
              <a:t>për të shërbyer.</a:t>
            </a:r>
          </a:p>
          <a:p>
            <a:pPr algn="ctr" defTabSz="825500">
              <a:spcBef>
                <a:spcPts val="0"/>
              </a:spcBef>
              <a:defRPr b="1" sz="4400">
                <a:solidFill>
                  <a:schemeClr val="accent1">
                    <a:hueOff val="114395"/>
                    <a:lumOff val="-24975"/>
                  </a:schemeClr>
                </a:solidFill>
              </a:defRPr>
            </a:pPr>
          </a:p>
          <a:p>
            <a:pPr algn="ctr" defTabSz="825500">
              <a:spcBef>
                <a:spcPts val="0"/>
              </a:spcBef>
              <a:defRPr b="1" sz="4400">
                <a:solidFill>
                  <a:schemeClr val="accent1">
                    <a:hueOff val="114395"/>
                    <a:lumOff val="-24975"/>
                  </a:schemeClr>
                </a:solidFill>
              </a:defRPr>
            </a:pPr>
            <a:r>
              <a:t>Mjafton të kesh një zemër plot hir, </a:t>
            </a:r>
            <a:br/>
            <a:r>
              <a:t>një shpirt të frymëzuar nga dashuria,</a:t>
            </a:r>
            <a:br/>
            <a:r>
              <a:t>dhe mund të jesh ai që shërben.”</a:t>
            </a:r>
          </a:p>
        </p:txBody>
      </p:sp>
      <p:sp>
        <p:nvSpPr>
          <p:cNvPr id="291" name="— Rev. Martin Luther King, Jr., “Instinkti i Daulles Kryesore”, 1968"/>
          <p:cNvSpPr txBox="1"/>
          <p:nvPr/>
        </p:nvSpPr>
        <p:spPr>
          <a:xfrm>
            <a:off x="4695952" y="12712700"/>
            <a:ext cx="14992097"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29292"/>
                </a:solidFill>
              </a:defRPr>
            </a:lvl1pPr>
          </a:lstStyle>
          <a:p>
            <a:pPr/>
            <a:r>
              <a:t>— Rev. Martin Luther King, Jr., “Instinkti i Daulles Kryesore”, 1968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9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29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lt" backwards="0">
                                    <p:tmAbs val="100"/>
                                  </p:iterate>
                                  <p:childTnLst>
                                    <p:set>
                                      <p:cBhvr>
                                        <p:cTn id="28" fill="hold"/>
                                        <p:tgtEl>
                                          <p:spTgt spid="29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lt" backwards="0">
                                    <p:tmAbs val="100"/>
                                  </p:iterate>
                                  <p:childTnLst>
                                    <p:set>
                                      <p:cBhvr>
                                        <p:cTn id="32" fill="hold"/>
                                        <p:tgtEl>
                                          <p:spTgt spid="29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0283F"/>
        </a:solidFill>
      </p:bgPr>
    </p:bg>
    <p:spTree>
      <p:nvGrpSpPr>
        <p:cNvPr id="1" name=""/>
        <p:cNvGrpSpPr/>
        <p:nvPr/>
      </p:nvGrpSpPr>
      <p:grpSpPr>
        <a:xfrm>
          <a:off x="0" y="0"/>
          <a:ext cx="0" cy="0"/>
          <a:chOff x="0" y="0"/>
          <a:chExt cx="0" cy="0"/>
        </a:xfrm>
      </p:grpSpPr>
      <p:sp>
        <p:nvSpPr>
          <p:cNvPr id="293" name="Servant Leadership"/>
          <p:cNvSpPr txBox="1"/>
          <p:nvPr/>
        </p:nvSpPr>
        <p:spPr>
          <a:xfrm>
            <a:off x="2322142" y="2094506"/>
            <a:ext cx="21971001" cy="60105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825500">
              <a:spcBef>
                <a:spcPts val="0"/>
              </a:spcBef>
              <a:defRPr sz="20000">
                <a:latin typeface="MoonTime Regular"/>
                <a:ea typeface="MoonTime Regular"/>
                <a:cs typeface="MoonTime Regular"/>
                <a:sym typeface="MoonTime Regular"/>
              </a:defRPr>
            </a:lvl1pPr>
          </a:lstStyle>
          <a:p>
            <a:pPr>
              <a:defRPr>
                <a:solidFill>
                  <a:schemeClr val="accent4">
                    <a:hueOff val="-1247790"/>
                    <a:lumOff val="-12326"/>
                  </a:schemeClr>
                </a:solidFill>
              </a:defRPr>
            </a:pPr>
            <a:r>
              <a:rPr>
                <a:solidFill>
                  <a:srgbClr val="FFFFFF"/>
                </a:solidFill>
              </a:rPr>
              <a:t>Servant Leadership</a:t>
            </a:r>
          </a:p>
        </p:txBody>
      </p:sp>
      <p:sp>
        <p:nvSpPr>
          <p:cNvPr id="294" name="THE SPIRIT OF REAL LEADERS"/>
          <p:cNvSpPr txBox="1"/>
          <p:nvPr/>
        </p:nvSpPr>
        <p:spPr>
          <a:xfrm>
            <a:off x="10716418" y="2094506"/>
            <a:ext cx="9159082" cy="2228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defRPr>
                <a:solidFill>
                  <a:schemeClr val="accent4">
                    <a:hueOff val="-1247790"/>
                    <a:lumOff val="-12326"/>
                  </a:schemeClr>
                </a:solidFill>
              </a:defRPr>
            </a:lvl1pPr>
          </a:lstStyle>
          <a:p>
            <a:pPr/>
            <a:r>
              <a:t>THE SPIRIT OF REAL LEADERS</a:t>
            </a:r>
          </a:p>
        </p:txBody>
      </p:sp>
      <p:pic>
        <p:nvPicPr>
          <p:cNvPr id="295" name="logo_simple_2.png" descr="logo_simple_2.png"/>
          <p:cNvPicPr>
            <a:picLocks noChangeAspect="1"/>
          </p:cNvPicPr>
          <p:nvPr/>
        </p:nvPicPr>
        <p:blipFill>
          <a:blip r:embed="rId2">
            <a:extLst/>
          </a:blip>
          <a:stretch>
            <a:fillRect/>
          </a:stretch>
        </p:blipFill>
        <p:spPr>
          <a:xfrm>
            <a:off x="560408" y="12430740"/>
            <a:ext cx="3523469" cy="850493"/>
          </a:xfrm>
          <a:prstGeom prst="rect">
            <a:avLst/>
          </a:prstGeom>
          <a:ln w="12700">
            <a:miter lim="400000"/>
          </a:ln>
        </p:spPr>
      </p:pic>
      <p:pic>
        <p:nvPicPr>
          <p:cNvPr id="296" name="Image" descr="Image"/>
          <p:cNvPicPr>
            <a:picLocks noChangeAspect="1"/>
          </p:cNvPicPr>
          <p:nvPr/>
        </p:nvPicPr>
        <p:blipFill>
          <a:blip r:embed="rId3">
            <a:extLst/>
          </a:blip>
          <a:stretch>
            <a:fillRect/>
          </a:stretch>
        </p:blipFill>
        <p:spPr>
          <a:xfrm>
            <a:off x="10002011" y="7245554"/>
            <a:ext cx="4445789" cy="4445790"/>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97" name="Image" descr="Image"/>
          <p:cNvPicPr>
            <a:picLocks noChangeAspect="1"/>
          </p:cNvPicPr>
          <p:nvPr/>
        </p:nvPicPr>
        <p:blipFill>
          <a:blip r:embed="rId4">
            <a:extLst/>
          </a:blip>
          <a:stretch>
            <a:fillRect/>
          </a:stretch>
        </p:blipFill>
        <p:spPr>
          <a:xfrm>
            <a:off x="15452509" y="7245554"/>
            <a:ext cx="4422991" cy="444579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lightstock_300779_medium_adc_uk_and_ireland.jpg" descr="lightstock_300779_medium_adc_uk_and_ireland.jpg"/>
          <p:cNvPicPr>
            <a:picLocks noChangeAspect="1"/>
          </p:cNvPicPr>
          <p:nvPr>
            <p:ph type="pic" idx="21"/>
          </p:nvPr>
        </p:nvPicPr>
        <p:blipFill>
          <a:blip r:embed="rId2">
            <a:extLst/>
          </a:blip>
          <a:srcRect l="5166" t="22071" r="5166" b="2285"/>
          <a:stretch>
            <a:fillRect/>
          </a:stretch>
        </p:blipFill>
        <p:spPr>
          <a:xfrm>
            <a:off x="0" y="0"/>
            <a:ext cx="24384000" cy="13716000"/>
          </a:xfrm>
          <a:prstGeom prst="rect">
            <a:avLst/>
          </a:prstGeom>
        </p:spPr>
      </p:pic>
      <p:sp>
        <p:nvSpPr>
          <p:cNvPr id="189" name="“Kërkimet e reja theksojnë gjithnjë e më shumë procesin e udhëheqësisë. […] Ndër qasjet bashkëkohore që po dalin në pah janë: udhëheqësia autentike, udhëheqësia shpirtërore, udhëheqësia në shërbim dhe udhëheqësia përshtatëse.”…"/>
          <p:cNvSpPr txBox="1"/>
          <p:nvPr/>
        </p:nvSpPr>
        <p:spPr>
          <a:xfrm>
            <a:off x="2976432" y="1231951"/>
            <a:ext cx="18431136" cy="3956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spcBef>
                <a:spcPts val="0"/>
              </a:spcBef>
              <a:defRPr b="1" sz="5000">
                <a:solidFill>
                  <a:schemeClr val="accent1">
                    <a:hueOff val="114395"/>
                    <a:lumOff val="-24975"/>
                  </a:schemeClr>
                </a:solidFill>
              </a:defRPr>
            </a:pPr>
            <a:r>
              <a:t>“Kërkimet e reja theksojnë gjithnjë e më shumë procesin e udhëheqësisë. […] Ndër qasjet bashkëkohore që po dalin në pah janë: udhëheqësia </a:t>
            </a:r>
            <a:r>
              <a:rPr>
                <a:solidFill>
                  <a:schemeClr val="accent4">
                    <a:hueOff val="-1247790"/>
                    <a:lumOff val="-12326"/>
                  </a:schemeClr>
                </a:solidFill>
              </a:rPr>
              <a:t>autentike</a:t>
            </a:r>
            <a:r>
              <a:t>, udhëheqësia </a:t>
            </a:r>
            <a:r>
              <a:rPr>
                <a:solidFill>
                  <a:schemeClr val="accent4">
                    <a:hueOff val="-1247790"/>
                    <a:lumOff val="-12326"/>
                  </a:schemeClr>
                </a:solidFill>
              </a:rPr>
              <a:t>shpirtërore</a:t>
            </a:r>
            <a:r>
              <a:t>, udhëheqësia </a:t>
            </a:r>
            <a:r>
              <a:rPr>
                <a:solidFill>
                  <a:schemeClr val="accent4">
                    <a:hueOff val="-1247790"/>
                    <a:lumOff val="-12326"/>
                  </a:schemeClr>
                </a:solidFill>
              </a:rPr>
              <a:t>në shërbim</a:t>
            </a:r>
            <a:r>
              <a:t> dhe udhëheqësia </a:t>
            </a:r>
            <a:r>
              <a:rPr>
                <a:solidFill>
                  <a:schemeClr val="accent4">
                    <a:hueOff val="-1247790"/>
                    <a:lumOff val="-12326"/>
                  </a:schemeClr>
                </a:solidFill>
              </a:rPr>
              <a:t>përshtatëse</a:t>
            </a:r>
            <a:r>
              <a:t>.”</a:t>
            </a:r>
          </a:p>
          <a:p>
            <a:pPr algn="ctr" defTabSz="825500">
              <a:spcBef>
                <a:spcPts val="0"/>
              </a:spcBef>
              <a:defRPr b="1" sz="5000">
                <a:solidFill>
                  <a:schemeClr val="accent1">
                    <a:hueOff val="114395"/>
                    <a:lumOff val="-24975"/>
                  </a:schemeClr>
                </a:solidFill>
              </a:defRPr>
            </a:pPr>
            <a:r>
              <a:t>(Northouse)</a:t>
            </a:r>
          </a:p>
        </p:txBody>
      </p:sp>
      <p:sp>
        <p:nvSpPr>
          <p:cNvPr id="190" name="Emerging research emphasises the process of leadership. [...] Among these emerging leadership approaches are:  authentic leadership, spiritual leadership,  servant leadership, adaptive leadership.”"/>
          <p:cNvSpPr txBox="1"/>
          <p:nvPr/>
        </p:nvSpPr>
        <p:spPr>
          <a:xfrm>
            <a:off x="9934426" y="10721251"/>
            <a:ext cx="14097299" cy="25257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Emerging research emphasises the </a:t>
            </a:r>
            <a:r>
              <a:rPr i="1"/>
              <a:t>process</a:t>
            </a:r>
            <a:r>
              <a:t> of leadership. [...] Among these emerging leadership approaches are: </a:t>
            </a:r>
            <a:br/>
            <a:r>
              <a:t>authentic leadership, spiritual leadership, </a:t>
            </a:r>
            <a:br/>
            <a:r>
              <a:t>servant leadership, adaptive leadership.”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6" presetID="23" grpId="2" fill="hold">
                                  <p:stCondLst>
                                    <p:cond delay="0"/>
                                  </p:stCondLst>
                                  <p:iterate type="el" backwards="0">
                                    <p:tmAbs val="0"/>
                                  </p:iterate>
                                  <p:childTnLst>
                                    <p:set>
                                      <p:cBhvr>
                                        <p:cTn id="10" fill="hold"/>
                                        <p:tgtEl>
                                          <p:spTgt spid="189"/>
                                        </p:tgtEl>
                                        <p:attrNameLst>
                                          <p:attrName>style.visibility</p:attrName>
                                        </p:attrNameLst>
                                      </p:cBhvr>
                                      <p:to>
                                        <p:strVal val="visible"/>
                                      </p:to>
                                    </p:set>
                                    <p:anim calcmode="lin" valueType="num">
                                      <p:cBhvr>
                                        <p:cTn id="11" dur="2500" fill="hold"/>
                                        <p:tgtEl>
                                          <p:spTgt spid="189"/>
                                        </p:tgtEl>
                                        <p:attrNameLst>
                                          <p:attrName>ppt_w</p:attrName>
                                        </p:attrNameLst>
                                      </p:cBhvr>
                                      <p:tavLst>
                                        <p:tav tm="0">
                                          <p:val>
                                            <p:fltVal val="0"/>
                                          </p:val>
                                        </p:tav>
                                        <p:tav tm="100000">
                                          <p:val>
                                            <p:strVal val="#ppt_w"/>
                                          </p:val>
                                        </p:tav>
                                      </p:tavLst>
                                    </p:anim>
                                    <p:anim calcmode="lin" valueType="num">
                                      <p:cBhvr>
                                        <p:cTn id="12" dur="2500" fill="hold"/>
                                        <p:tgtEl>
                                          <p:spTgt spid="1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2"/>
      <p:bldP build="whole" bldLvl="1" animBg="1" rev="0" advAuto="0" spid="19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lightstock_6246_medium_adc_uk_and_ireland.jpg" descr="lightstock_6246_medium_adc_uk_and_ireland.jpg"/>
          <p:cNvPicPr>
            <a:picLocks noChangeAspect="1"/>
          </p:cNvPicPr>
          <p:nvPr/>
        </p:nvPicPr>
        <p:blipFill>
          <a:blip r:embed="rId2">
            <a:extLst/>
          </a:blip>
          <a:srcRect l="0" t="7820" r="0" b="7820"/>
          <a:stretch>
            <a:fillRect/>
          </a:stretch>
        </p:blipFill>
        <p:spPr>
          <a:xfrm>
            <a:off x="0" y="0"/>
            <a:ext cx="24384000" cy="13716000"/>
          </a:xfrm>
          <a:prstGeom prst="rect">
            <a:avLst/>
          </a:prstGeom>
          <a:ln w="12700">
            <a:miter lim="400000"/>
          </a:ln>
        </p:spPr>
      </p:pic>
      <p:sp>
        <p:nvSpPr>
          <p:cNvPr id="193" name="Udhëheqësia në shërbim"/>
          <p:cNvSpPr txBox="1"/>
          <p:nvPr>
            <p:ph type="body" sz="half" idx="1"/>
          </p:nvPr>
        </p:nvSpPr>
        <p:spPr>
          <a:xfrm>
            <a:off x="1206500" y="4920843"/>
            <a:ext cx="21971000" cy="3874314"/>
          </a:xfrm>
          <a:prstGeom prst="rect">
            <a:avLst/>
          </a:prstGeom>
        </p:spPr>
        <p:txBody>
          <a:bodyPr/>
          <a:lstStyle>
            <a:lvl1pPr>
              <a:defRPr>
                <a:solidFill>
                  <a:srgbClr val="FFFFFF"/>
                </a:solidFill>
              </a:defRPr>
            </a:lvl1pPr>
          </a:lstStyle>
          <a:p>
            <a:pPr/>
            <a:r>
              <a:t>Udhëheqësia në shërbim</a:t>
            </a:r>
          </a:p>
        </p:txBody>
      </p:sp>
      <p:sp>
        <p:nvSpPr>
          <p:cNvPr id="194" name="Servant Leadership"/>
          <p:cNvSpPr txBox="1"/>
          <p:nvPr/>
        </p:nvSpPr>
        <p:spPr>
          <a:xfrm>
            <a:off x="1206500" y="8795156"/>
            <a:ext cx="21971000" cy="12941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a:solidFill>
                  <a:schemeClr val="accent4">
                    <a:hueOff val="-1247790"/>
                    <a:lumOff val="-12326"/>
                  </a:schemeClr>
                </a:solidFill>
              </a:defRPr>
            </a:lvl1pPr>
          </a:lstStyle>
          <a:p>
            <a:pPr/>
            <a:r>
              <a:t>Servant Leadership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lightstock_31670_medium_adc_uk_and_ireland.jpg" descr="lightstock_31670_medium_adc_uk_and_ireland.jpg"/>
          <p:cNvPicPr>
            <a:picLocks noChangeAspect="1"/>
          </p:cNvPicPr>
          <p:nvPr/>
        </p:nvPicPr>
        <p:blipFill>
          <a:blip r:embed="rId2">
            <a:extLst/>
          </a:blip>
          <a:srcRect l="0" t="7820" r="0" b="7820"/>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lightstock_31670_medium_adc_uk_and_ireland.jpg" descr="lightstock_31670_medium_adc_uk_and_ireland.jpg"/>
          <p:cNvPicPr>
            <a:picLocks noChangeAspect="1"/>
          </p:cNvPicPr>
          <p:nvPr/>
        </p:nvPicPr>
        <p:blipFill>
          <a:blip r:embed="rId2">
            <a:extLst/>
          </a:blip>
          <a:srcRect l="0" t="7820" r="0" b="7820"/>
          <a:stretch>
            <a:fillRect/>
          </a:stretch>
        </p:blipFill>
        <p:spPr>
          <a:xfrm>
            <a:off x="0" y="0"/>
            <a:ext cx="24384000" cy="13716000"/>
          </a:xfrm>
          <a:prstGeom prst="rect">
            <a:avLst/>
          </a:prstGeom>
          <a:ln w="12700">
            <a:miter lim="400000"/>
          </a:ln>
        </p:spPr>
      </p:pic>
      <p:sp>
        <p:nvSpPr>
          <p:cNvPr id="199" name="“Udhëheqësi i madh shihet së pari si shërbëtor.”…"/>
          <p:cNvSpPr txBox="1"/>
          <p:nvPr/>
        </p:nvSpPr>
        <p:spPr>
          <a:xfrm>
            <a:off x="1879513" y="4655934"/>
            <a:ext cx="8929787" cy="4870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ctr" defTabSz="825500">
              <a:spcBef>
                <a:spcPts val="0"/>
              </a:spcBef>
              <a:defRPr b="1" sz="5000"/>
            </a:pPr>
            <a:r>
              <a:t>“Udhëheqësi i madh shihet së pari si shërbëtor.”</a:t>
            </a:r>
          </a:p>
          <a:p>
            <a:pPr algn="ctr" defTabSz="825500">
              <a:spcBef>
                <a:spcPts val="0"/>
              </a:spcBef>
              <a:defRPr sz="5000"/>
            </a:pPr>
          </a:p>
          <a:p>
            <a:pPr algn="ctr" defTabSz="825500">
              <a:spcBef>
                <a:spcPts val="0"/>
              </a:spcBef>
              <a:defRPr sz="5000"/>
            </a:pPr>
            <a:r>
              <a:t>(Greenleaf)</a:t>
            </a:r>
          </a:p>
        </p:txBody>
      </p:sp>
      <p:sp>
        <p:nvSpPr>
          <p:cNvPr id="200" name="The great leader is seen as servant first."/>
          <p:cNvSpPr txBox="1"/>
          <p:nvPr/>
        </p:nvSpPr>
        <p:spPr>
          <a:xfrm>
            <a:off x="11673954" y="12072598"/>
            <a:ext cx="11201818" cy="696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stStyle>
          <a:p>
            <a:pPr/>
            <a:r>
              <a:t>The great leader is seen as servant first.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lightstock_294175_medium_adc_uk_and_ireland.jpg" descr="lightstock_294175_medium_adc_uk_and_ireland.jpg"/>
          <p:cNvPicPr>
            <a:picLocks noChangeAspect="1"/>
          </p:cNvPicPr>
          <p:nvPr/>
        </p:nvPicPr>
        <p:blipFill>
          <a:blip r:embed="rId2">
            <a:extLst/>
          </a:blip>
          <a:srcRect l="0" t="0" r="0" b="15640"/>
          <a:stretch>
            <a:fillRect/>
          </a:stretch>
        </p:blipFill>
        <p:spPr>
          <a:xfrm>
            <a:off x="0" y="0"/>
            <a:ext cx="24384000" cy="13716000"/>
          </a:xfrm>
          <a:prstGeom prst="rect">
            <a:avLst/>
          </a:prstGeom>
          <a:ln w="12700">
            <a:miter lim="400000"/>
          </a:ln>
        </p:spPr>
      </p:pic>
      <p:sp>
        <p:nvSpPr>
          <p:cNvPr id="203" name="Greenleaf vëren se njerëzit “do t’i përgjigjen lirshëm vetëm individëve që zgjidhen si udhëheqës sepse janë  të provuar dhe të besuar  si shërbëtorë”."/>
          <p:cNvSpPr txBox="1"/>
          <p:nvPr/>
        </p:nvSpPr>
        <p:spPr>
          <a:xfrm>
            <a:off x="12675173" y="438625"/>
            <a:ext cx="11304906" cy="40093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792479">
              <a:spcBef>
                <a:spcPts val="0"/>
              </a:spcBef>
              <a:defRPr b="1" sz="4800">
                <a:solidFill>
                  <a:schemeClr val="accent1">
                    <a:hueOff val="114395"/>
                    <a:lumOff val="-24975"/>
                  </a:schemeClr>
                </a:solidFill>
              </a:defRPr>
            </a:pPr>
            <a:r>
              <a:t>Greenleaf vëren se njerëzit “do t’i përgjigjen lirshëm vetëm individëve që zgjidhen si udhëheqës sepse janë </a:t>
            </a:r>
            <a:br/>
            <a:r>
              <a:t>të provuar dhe të besuar </a:t>
            </a:r>
            <a:br/>
            <a:r>
              <a:t>si </a:t>
            </a:r>
            <a:r>
              <a:rPr>
                <a:solidFill>
                  <a:schemeClr val="accent4">
                    <a:hueOff val="-1247790"/>
                    <a:lumOff val="-12326"/>
                  </a:schemeClr>
                </a:solidFill>
              </a:rPr>
              <a:t>shërbëtorë</a:t>
            </a:r>
            <a:r>
              <a:t>”.  </a:t>
            </a:r>
            <a:endParaRPr sz="1408">
              <a:latin typeface="Helvetica"/>
              <a:ea typeface="Helvetica"/>
              <a:cs typeface="Helvetica"/>
              <a:sym typeface="Helvetica"/>
            </a:endParaRPr>
          </a:p>
        </p:txBody>
      </p:sp>
      <p:sp>
        <p:nvSpPr>
          <p:cNvPr id="204" name="“[People] will freely respond only to individuals who are chosen as leaders because they are proven and trusted as servants”."/>
          <p:cNvSpPr txBox="1"/>
          <p:nvPr/>
        </p:nvSpPr>
        <p:spPr>
          <a:xfrm>
            <a:off x="388388" y="11437097"/>
            <a:ext cx="10777027" cy="1916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“[People] will freely respond only to individuals who are chosen as leaders because they are proven and trusted as servants”.</a:t>
            </a:r>
            <a:r>
              <a:rPr sz="1200">
                <a:solidFill>
                  <a:srgbClr val="000000"/>
                </a:solidFill>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lightstock_908087_medium_adc_uk_and_ireland.jpg" descr="lightstock_908087_medium_adc_uk_and_ireland.jpg"/>
          <p:cNvPicPr>
            <a:picLocks noChangeAspect="1"/>
          </p:cNvPicPr>
          <p:nvPr/>
        </p:nvPicPr>
        <p:blipFill>
          <a:blip r:embed="rId2">
            <a:extLst/>
          </a:blip>
          <a:srcRect l="380" t="0" r="0" b="0"/>
          <a:stretch>
            <a:fillRect/>
          </a:stretch>
        </p:blipFill>
        <p:spPr>
          <a:xfrm>
            <a:off x="0" y="0"/>
            <a:ext cx="24384000" cy="13716000"/>
          </a:xfrm>
          <a:prstGeom prst="rect">
            <a:avLst/>
          </a:prstGeom>
          <a:ln w="12700">
            <a:miter lim="400000"/>
          </a:ln>
        </p:spPr>
      </p:pic>
      <p:sp>
        <p:nvSpPr>
          <p:cNvPr id="207" name="“Shërbëtorët duhet të dalin si udhëheqës”; dhe një rrjedhojë logjike është: shërbëtorët “duhet të ndjekin vetëm udhëheqës-shërbëtorë”."/>
          <p:cNvSpPr txBox="1"/>
          <p:nvPr/>
        </p:nvSpPr>
        <p:spPr>
          <a:xfrm>
            <a:off x="1087523" y="1738015"/>
            <a:ext cx="9707059" cy="43170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defTabSz="825500">
              <a:spcBef>
                <a:spcPts val="0"/>
              </a:spcBef>
              <a:defRPr b="1" sz="5000"/>
            </a:lvl1pPr>
          </a:lstStyle>
          <a:p>
            <a:pPr/>
            <a:r>
              <a:t>“Shërbëtorët duhet të dalin si udhëheqës”; dhe një rrjedhojë logjike është: shërbëtorët “duhet të ndjekin vetëm udhëheqës-shërbëtorë”.</a:t>
            </a:r>
            <a:endParaRPr sz="1466">
              <a:latin typeface="Helvetica"/>
              <a:ea typeface="Helvetica"/>
              <a:cs typeface="Helvetica"/>
              <a:sym typeface="Helvetica"/>
            </a:endParaRPr>
          </a:p>
        </p:txBody>
      </p:sp>
      <p:sp>
        <p:nvSpPr>
          <p:cNvPr id="208" name="“It is servants that should emerge as leaders.”…"/>
          <p:cNvSpPr txBox="1"/>
          <p:nvPr/>
        </p:nvSpPr>
        <p:spPr>
          <a:xfrm>
            <a:off x="9073847" y="12130430"/>
            <a:ext cx="14950441" cy="13065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0"/>
              </a:spcBef>
            </a:pPr>
            <a:r>
              <a:t>“It is servants that should emerge as leaders.”</a:t>
            </a:r>
            <a:endParaRPr>
              <a:solidFill>
                <a:srgbClr val="000000"/>
              </a:solidFill>
              <a:latin typeface="Helvetica"/>
              <a:ea typeface="Helvetica"/>
              <a:cs typeface="Helvetica"/>
              <a:sym typeface="Helvetica"/>
            </a:endParaRPr>
          </a:p>
          <a:p>
            <a:pPr>
              <a:spcBef>
                <a:spcPts val="0"/>
              </a:spcBef>
            </a:pPr>
            <a:r>
              <a:t>And its corollary is, servants “should follow only servant-leaders”.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FFFFFF"/>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50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