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Hot 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45" name="Close-up of the top of a hot 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46" name="Hot 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Hot 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 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7000">
                <a:solidFill>
                  <a:srgbClr val="FFFFFF"/>
                </a:solidFill>
              </a:defRPr>
            </a:lvl1pPr>
            <a:lvl2pPr marL="0" indent="457200" defTabSz="825500">
              <a:lnSpc>
                <a:spcPct val="100000"/>
              </a:lnSpc>
              <a:spcBef>
                <a:spcPts val="0"/>
              </a:spcBef>
              <a:buSzTx/>
              <a:buNone/>
              <a:defRPr b="1" sz="7000">
                <a:solidFill>
                  <a:srgbClr val="FFFFFF"/>
                </a:solidFill>
              </a:defRPr>
            </a:lvl2pPr>
            <a:lvl3pPr marL="0" indent="914400" defTabSz="825500">
              <a:lnSpc>
                <a:spcPct val="100000"/>
              </a:lnSpc>
              <a:spcBef>
                <a:spcPts val="0"/>
              </a:spcBef>
              <a:buSzTx/>
              <a:buNone/>
              <a:defRPr b="1" sz="7000">
                <a:solidFill>
                  <a:srgbClr val="FFFFFF"/>
                </a:solidFill>
              </a:defRPr>
            </a:lvl3pPr>
            <a:lvl4pPr marL="0" indent="1371600" defTabSz="825500">
              <a:lnSpc>
                <a:spcPct val="100000"/>
              </a:lnSpc>
              <a:spcBef>
                <a:spcPts val="0"/>
              </a:spcBef>
              <a:buSzTx/>
              <a:buNone/>
              <a:defRPr b="1" sz="7000">
                <a:solidFill>
                  <a:srgbClr val="FFFFFF"/>
                </a:solidFill>
              </a:defRPr>
            </a:lvl4pPr>
            <a:lvl5pPr marL="0" indent="1828800" defTabSz="825500">
              <a:lnSpc>
                <a:spcPct val="100000"/>
              </a:lnSpc>
              <a:spcBef>
                <a:spcPts val="0"/>
              </a:spcBef>
              <a:buSzTx/>
              <a:buNone/>
              <a:defRPr b="1" sz="70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 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 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71" name="Christian Salcianu | HIM Research"/>
          <p:cNvSpPr txBox="1"/>
          <p:nvPr>
            <p:ph type="body" idx="21"/>
          </p:nvPr>
        </p:nvSpPr>
        <p:spPr>
          <a:xfrm>
            <a:off x="1201340" y="11508648"/>
            <a:ext cx="21971003" cy="975493"/>
          </a:xfrm>
          <a:prstGeom prst="rect">
            <a:avLst/>
          </a:prstGeom>
          <a:extLst>
            <a:ext uri="{C572A759-6A51-4108-AA02-DFA0A04FC94B}">
              <ma14:wrappingTextBoxFlag xmlns:ma14="http://schemas.microsoft.com/office/mac/drawingml/2011/main" val="1"/>
            </a:ext>
          </a:extLst>
        </p:spPr>
        <p:txBody>
          <a:bodyPr/>
          <a:lstStyle>
            <a:lvl1pPr>
              <a:defRPr sz="5000"/>
            </a:lvl1pPr>
          </a:lstStyle>
          <a:p>
            <a:pPr/>
            <a:r>
              <a:t>Christian Salcianu | HIM Research</a:t>
            </a:r>
          </a:p>
        </p:txBody>
      </p:sp>
      <p:sp>
        <p:nvSpPr>
          <p:cNvPr id="172" name="Spiritual Leadership"/>
          <p:cNvSpPr txBox="1"/>
          <p:nvPr>
            <p:ph type="ctrTitle"/>
          </p:nvPr>
        </p:nvSpPr>
        <p:spPr>
          <a:prstGeom prst="rect">
            <a:avLst/>
          </a:prstGeom>
        </p:spPr>
        <p:txBody>
          <a:bodyPr/>
          <a:lstStyle/>
          <a:p>
            <a:pPr/>
            <a:r>
              <a:t>Spiritual Leadership</a:t>
            </a:r>
          </a:p>
        </p:txBody>
      </p:sp>
      <p:sp>
        <p:nvSpPr>
          <p:cNvPr id="173" name="Scottish Mission Leadership Skills Training Day, 1 February 2026"/>
          <p:cNvSpPr txBox="1"/>
          <p:nvPr>
            <p:ph type="subTitle" sz="quarter" idx="1"/>
          </p:nvPr>
        </p:nvSpPr>
        <p:spPr>
          <a:xfrm>
            <a:off x="1201342" y="9488254"/>
            <a:ext cx="21971001" cy="1791483"/>
          </a:xfrm>
          <a:prstGeom prst="rect">
            <a:avLst/>
          </a:prstGeom>
        </p:spPr>
        <p:txBody>
          <a:bodyPr anchor="b"/>
          <a:lstStyle>
            <a:lvl1pPr>
              <a:defRPr sz="5000"/>
            </a:lvl1pPr>
          </a:lstStyle>
          <a:p>
            <a:pPr/>
            <a:r>
              <a:t>Scottish Mission Leadership Skills Training Day, 1 February 2026</a:t>
            </a:r>
          </a:p>
        </p:txBody>
      </p:sp>
      <p:sp>
        <p:nvSpPr>
          <p:cNvPr id="174" name="Leadership in Practice"/>
          <p:cNvSpPr txBox="1"/>
          <p:nvPr/>
        </p:nvSpPr>
        <p:spPr>
          <a:xfrm>
            <a:off x="1201340" y="3539813"/>
            <a:ext cx="21971001" cy="1359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ct val="100000"/>
              </a:lnSpc>
              <a:spcBef>
                <a:spcPts val="0"/>
              </a:spcBef>
              <a:defRPr i="1" sz="7500">
                <a:solidFill>
                  <a:schemeClr val="accent1"/>
                </a:solidFill>
              </a:defRPr>
            </a:lvl1pPr>
          </a:lstStyle>
          <a:p>
            <a:pPr/>
            <a:r>
              <a:t>Leadership in Practice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05" name="1. God is the ultimate leader 2. He calls people to share his work 3. His leaders will show servant leadership 4. Jesus Christ is the perfect leader"/>
          <p:cNvSpPr txBox="1"/>
          <p:nvPr>
            <p:ph type="ctrTitle"/>
          </p:nvPr>
        </p:nvSpPr>
        <p:spPr>
          <a:xfrm>
            <a:off x="2237935" y="2995667"/>
            <a:ext cx="19908130" cy="4648201"/>
          </a:xfrm>
          <a:prstGeom prst="rect">
            <a:avLst/>
          </a:prstGeom>
        </p:spPr>
        <p:txBody>
          <a:bodyPr/>
          <a:lstStyle/>
          <a:p>
            <a:pPr algn="ctr" defTabSz="825500">
              <a:lnSpc>
                <a:spcPct val="100000"/>
              </a:lnSpc>
              <a:defRPr spc="0" sz="7000"/>
            </a:pPr>
            <a:r>
              <a:t>1. God is the ultimate leader</a:t>
            </a:r>
            <a:br/>
            <a:r>
              <a:rPr>
                <a:solidFill>
                  <a:srgbClr val="929292"/>
                </a:solidFill>
              </a:rPr>
              <a:t>2. He calls people to share his work</a:t>
            </a:r>
            <a:br/>
            <a:r>
              <a:t>3. His leaders will show servant leadership</a:t>
            </a:r>
            <a:br/>
            <a:r>
              <a:rPr>
                <a:solidFill>
                  <a:srgbClr val="929292"/>
                </a:solidFill>
              </a:rPr>
              <a:t>4. Jesus Christ is the perfect leader</a:t>
            </a:r>
          </a:p>
        </p:txBody>
      </p:sp>
      <p:sp>
        <p:nvSpPr>
          <p:cNvPr id="206"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207" name="A Biblical Perspective  of Leadership"/>
          <p:cNvSpPr txBox="1"/>
          <p:nvPr>
            <p:ph type="subTitle" sz="quarter" idx="1"/>
          </p:nvPr>
        </p:nvSpPr>
        <p:spPr>
          <a:xfrm>
            <a:off x="8294882" y="9744899"/>
            <a:ext cx="7981930" cy="2045617"/>
          </a:xfrm>
          <a:prstGeom prst="rect">
            <a:avLst/>
          </a:prstGeom>
        </p:spPr>
        <p:txBody>
          <a:bodyPr/>
          <a:lstStyle/>
          <a:p>
            <a:pPr algn="ctr"/>
            <a:r>
              <a:t>A Biblical Perspective </a:t>
            </a:r>
            <a:br/>
            <a:r>
              <a:t>of Leadership</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09" name="1. God is the ultimate leader 2. He calls people to share his work 3. His leaders will show servant leadership 4. Jesus Christ is the perfect leader 5. The Holy Spirit leads God’s people"/>
          <p:cNvSpPr txBox="1"/>
          <p:nvPr>
            <p:ph type="ctrTitle"/>
          </p:nvPr>
        </p:nvSpPr>
        <p:spPr>
          <a:xfrm>
            <a:off x="2237935" y="1000450"/>
            <a:ext cx="19908130" cy="6643418"/>
          </a:xfrm>
          <a:prstGeom prst="rect">
            <a:avLst/>
          </a:prstGeom>
        </p:spPr>
        <p:txBody>
          <a:bodyPr/>
          <a:lstStyle/>
          <a:p>
            <a:pPr algn="ctr" defTabSz="825500">
              <a:lnSpc>
                <a:spcPct val="100000"/>
              </a:lnSpc>
              <a:defRPr spc="0" sz="7000"/>
            </a:pPr>
            <a:r>
              <a:t>1. God is the ultimate leader</a:t>
            </a:r>
            <a:br/>
            <a:r>
              <a:rPr>
                <a:solidFill>
                  <a:srgbClr val="929292"/>
                </a:solidFill>
              </a:rPr>
              <a:t>2. He calls people to share his work</a:t>
            </a:r>
            <a:br/>
            <a:r>
              <a:t>3. His leaders will show servant leadership</a:t>
            </a:r>
            <a:br/>
            <a:r>
              <a:rPr>
                <a:solidFill>
                  <a:srgbClr val="929292"/>
                </a:solidFill>
              </a:rPr>
              <a:t>4. Jesus Christ is the perfect leader</a:t>
            </a:r>
            <a:br/>
            <a:r>
              <a:t>5. The Holy Spirit leads God’s people</a:t>
            </a:r>
          </a:p>
        </p:txBody>
      </p:sp>
      <p:sp>
        <p:nvSpPr>
          <p:cNvPr id="210" name="A Biblical Perspective  of Leadership"/>
          <p:cNvSpPr txBox="1"/>
          <p:nvPr>
            <p:ph type="subTitle" sz="quarter" idx="1"/>
          </p:nvPr>
        </p:nvSpPr>
        <p:spPr>
          <a:xfrm>
            <a:off x="8294882" y="9744899"/>
            <a:ext cx="7981930" cy="2045617"/>
          </a:xfrm>
          <a:prstGeom prst="rect">
            <a:avLst/>
          </a:prstGeom>
        </p:spPr>
        <p:txBody>
          <a:bodyPr/>
          <a:lstStyle/>
          <a:p>
            <a:pPr algn="ctr"/>
            <a:r>
              <a:t>A Biblical Perspective </a:t>
            </a:r>
            <a:br/>
            <a:r>
              <a:t>of Leadership</a:t>
            </a:r>
          </a:p>
        </p:txBody>
      </p:sp>
      <p:sp>
        <p:nvSpPr>
          <p:cNvPr id="211"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13" name="2. APOSTOLICITY"/>
          <p:cNvSpPr txBox="1"/>
          <p:nvPr>
            <p:ph type="title"/>
          </p:nvPr>
        </p:nvSpPr>
        <p:spPr>
          <a:prstGeom prst="rect">
            <a:avLst/>
          </a:prstGeom>
        </p:spPr>
        <p:txBody>
          <a:bodyPr/>
          <a:lstStyle/>
          <a:p>
            <a:pPr/>
            <a:r>
              <a:t>2. APOSTOLICITY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15" name="lightstock_66137_medium_adc_uk_and_ireland.jpg" descr="lightstock_66137_medium_adc_uk_and_ireland.jpg"/>
          <p:cNvPicPr>
            <a:picLocks noChangeAspect="1"/>
          </p:cNvPicPr>
          <p:nvPr>
            <p:ph type="pic" idx="21"/>
          </p:nvPr>
        </p:nvPicPr>
        <p:blipFill>
          <a:blip r:embed="rId2">
            <a:extLst/>
          </a:blip>
          <a:srcRect l="0" t="11478" r="0" b="4161"/>
          <a:stretch>
            <a:fillRect/>
          </a:stretch>
        </p:blipFill>
        <p:spPr>
          <a:xfrm>
            <a:off x="0" y="0"/>
            <a:ext cx="24384000" cy="13716000"/>
          </a:xfrm>
          <a:prstGeom prst="rect">
            <a:avLst/>
          </a:prstGeom>
        </p:spPr>
      </p:pic>
      <p:sp>
        <p:nvSpPr>
          <p:cNvPr id="216" name="“A man sent by God” (John 1:6)"/>
          <p:cNvSpPr txBox="1"/>
          <p:nvPr>
            <p:ph type="title" idx="4294967295"/>
          </p:nvPr>
        </p:nvSpPr>
        <p:spPr>
          <a:xfrm>
            <a:off x="3036105" y="815071"/>
            <a:ext cx="19403234" cy="2083099"/>
          </a:xfrm>
          <a:prstGeom prst="rect">
            <a:avLst/>
          </a:prstGeom>
          <a:effectLst>
            <a:outerShdw sx="100000" sy="100000" kx="0" ky="0" algn="b" rotWithShape="0" blurRad="50800" dist="25400" dir="3600000">
              <a:srgbClr val="000000">
                <a:alpha val="70000"/>
              </a:srgbClr>
            </a:outerShdw>
          </a:effectLst>
        </p:spPr>
        <p:txBody>
          <a:bodyPr anchor="b"/>
          <a:lstStyle>
            <a:lvl1pPr defTabSz="825500">
              <a:lnSpc>
                <a:spcPct val="100000"/>
              </a:lnSpc>
              <a:defRPr spc="0" sz="7000">
                <a:solidFill>
                  <a:srgbClr val="FFFFFF"/>
                </a:solidFill>
              </a:defRPr>
            </a:lvl1pPr>
          </a:lstStyle>
          <a:p>
            <a:pPr/>
            <a:r>
              <a:t>“A man sent by God” (John 1:6)</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18" name="3. FOLLOWING A DIVINE PLAN"/>
          <p:cNvSpPr txBox="1"/>
          <p:nvPr>
            <p:ph type="title"/>
          </p:nvPr>
        </p:nvSpPr>
        <p:spPr>
          <a:prstGeom prst="rect">
            <a:avLst/>
          </a:prstGeom>
        </p:spPr>
        <p:txBody>
          <a:bodyPr/>
          <a:lstStyle/>
          <a:p>
            <a:pPr/>
            <a:r>
              <a:t>3. FOLLOWING A DIVINE PLAN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20" name="lightstock_65422_medium_adc_uk_and_ireland.jpg" descr="lightstock_65422_medium_adc_uk_and_ireland.jpg"/>
          <p:cNvPicPr>
            <a:picLocks noChangeAspect="1"/>
          </p:cNvPicPr>
          <p:nvPr>
            <p:ph type="pic" idx="21"/>
          </p:nvPr>
        </p:nvPicPr>
        <p:blipFill>
          <a:blip r:embed="rId2">
            <a:extLst/>
          </a:blip>
          <a:srcRect l="0" t="15640" r="0" b="0"/>
          <a:stretch>
            <a:fillRect/>
          </a:stretch>
        </p:blipFill>
        <p:spPr>
          <a:xfrm>
            <a:off x="0" y="0"/>
            <a:ext cx="24384000" cy="13716000"/>
          </a:xfrm>
          <a:prstGeom prst="rect">
            <a:avLst/>
          </a:prstGeom>
        </p:spPr>
      </p:pic>
      <p:sp>
        <p:nvSpPr>
          <p:cNvPr id="221" name="“I have come down from heaven not to do my will but to do the will of him who sent me.” (John 6:38; see also 5:36; 8:42; 9:36; 14:31)"/>
          <p:cNvSpPr txBox="1"/>
          <p:nvPr>
            <p:ph type="title" idx="4294967295"/>
          </p:nvPr>
        </p:nvSpPr>
        <p:spPr>
          <a:xfrm>
            <a:off x="2531209" y="815071"/>
            <a:ext cx="19908130" cy="12339340"/>
          </a:xfrm>
          <a:prstGeom prst="rect">
            <a:avLst/>
          </a:prstGeom>
          <a:effectLst>
            <a:outerShdw sx="100000" sy="100000" kx="0" ky="0" algn="b" rotWithShape="0" blurRad="50800" dist="25400" dir="3600000">
              <a:srgbClr val="000000">
                <a:alpha val="70000"/>
              </a:srgbClr>
            </a:outerShdw>
          </a:effectLst>
        </p:spPr>
        <p:txBody>
          <a:bodyPr anchor="b"/>
          <a:lstStyle>
            <a:lvl1pPr algn="ctr" defTabSz="825500">
              <a:lnSpc>
                <a:spcPct val="100000"/>
              </a:lnSpc>
              <a:defRPr spc="0" sz="7000">
                <a:solidFill>
                  <a:srgbClr val="FFFFFF"/>
                </a:solidFill>
              </a:defRPr>
            </a:lvl1pPr>
          </a:lstStyle>
          <a:p>
            <a:pPr/>
            <a:r>
              <a:t>“I have come down from heaven not to do my will but to do the will of him who sent me.” (John 6:38; see also 5:36; 8:42; 9:36; 14:31)</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23" name="1. Divine action"/>
          <p:cNvSpPr txBox="1"/>
          <p:nvPr>
            <p:ph type="ctrTitle"/>
          </p:nvPr>
        </p:nvSpPr>
        <p:spPr>
          <a:xfrm>
            <a:off x="2237935" y="2995667"/>
            <a:ext cx="19908130" cy="4648201"/>
          </a:xfrm>
          <a:prstGeom prst="rect">
            <a:avLst/>
          </a:prstGeom>
        </p:spPr>
        <p:txBody>
          <a:bodyPr/>
          <a:lstStyle>
            <a:lvl1pPr algn="ctr" defTabSz="825500">
              <a:lnSpc>
                <a:spcPct val="100000"/>
              </a:lnSpc>
              <a:defRPr spc="0" sz="7000"/>
            </a:lvl1pPr>
          </a:lstStyle>
          <a:p>
            <a:pPr/>
            <a:r>
              <a:t>1. Divine action</a:t>
            </a:r>
          </a:p>
        </p:txBody>
      </p:sp>
      <p:sp>
        <p:nvSpPr>
          <p:cNvPr id="224"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225" name="The Son does “what he sees his Father doing”  (John 5:19; see also 5:30)"/>
          <p:cNvSpPr txBox="1"/>
          <p:nvPr>
            <p:ph type="subTitle" sz="quarter" idx="1"/>
          </p:nvPr>
        </p:nvSpPr>
        <p:spPr>
          <a:xfrm>
            <a:off x="980437" y="9744899"/>
            <a:ext cx="22423126" cy="2045617"/>
          </a:xfrm>
          <a:prstGeom prst="rect">
            <a:avLst/>
          </a:prstGeom>
        </p:spPr>
        <p:txBody>
          <a:bodyPr/>
          <a:lstStyle/>
          <a:p>
            <a:pPr algn="ctr"/>
            <a:r>
              <a:t>The Son does “what he sees his Father doing” </a:t>
            </a:r>
            <a:br/>
            <a:r>
              <a:rPr>
                <a:solidFill>
                  <a:srgbClr val="929292"/>
                </a:solidFill>
              </a:rPr>
              <a:t>(John 5:19; see also 5:30)</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27" name="1. Divine action 2. Divine instruction"/>
          <p:cNvSpPr txBox="1"/>
          <p:nvPr>
            <p:ph type="ctrTitle"/>
          </p:nvPr>
        </p:nvSpPr>
        <p:spPr>
          <a:xfrm>
            <a:off x="2237935" y="2995667"/>
            <a:ext cx="19908130" cy="4648201"/>
          </a:xfrm>
          <a:prstGeom prst="rect">
            <a:avLst/>
          </a:prstGeom>
        </p:spPr>
        <p:txBody>
          <a:bodyPr/>
          <a:lstStyle/>
          <a:p>
            <a:pPr algn="ctr" defTabSz="825500">
              <a:lnSpc>
                <a:spcPct val="100000"/>
              </a:lnSpc>
              <a:defRPr spc="0" sz="7000"/>
            </a:pPr>
            <a:r>
              <a:t>1. Divine action</a:t>
            </a:r>
            <a:br/>
            <a:r>
              <a:rPr>
                <a:solidFill>
                  <a:srgbClr val="929292"/>
                </a:solidFill>
              </a:rPr>
              <a:t>2. Divine instruction</a:t>
            </a:r>
          </a:p>
        </p:txBody>
      </p:sp>
      <p:sp>
        <p:nvSpPr>
          <p:cNvPr id="228"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229" name="“My teaching is not My own, but His who sent Me”  (John 7:16; see also 7:28; 8:26, 28, 38;  12:49, 50; 14:10, 24)"/>
          <p:cNvSpPr txBox="1"/>
          <p:nvPr>
            <p:ph type="subTitle" sz="quarter" idx="1"/>
          </p:nvPr>
        </p:nvSpPr>
        <p:spPr>
          <a:xfrm>
            <a:off x="1315994" y="9744899"/>
            <a:ext cx="21752012" cy="2775155"/>
          </a:xfrm>
          <a:prstGeom prst="rect">
            <a:avLst/>
          </a:prstGeom>
        </p:spPr>
        <p:txBody>
          <a:bodyPr/>
          <a:lstStyle/>
          <a:p>
            <a:pPr algn="ctr"/>
            <a:r>
              <a:t>“My teaching is not My own, but His who sent Me” </a:t>
            </a:r>
            <a:br/>
            <a:r>
              <a:rPr>
                <a:solidFill>
                  <a:srgbClr val="929292"/>
                </a:solidFill>
              </a:rPr>
              <a:t>(John 7:16; see also 7:28; 8:26, 28, 38; </a:t>
            </a:r>
            <a:br>
              <a:rPr>
                <a:solidFill>
                  <a:srgbClr val="929292"/>
                </a:solidFill>
              </a:rPr>
            </a:br>
            <a:r>
              <a:rPr>
                <a:solidFill>
                  <a:srgbClr val="929292"/>
                </a:solidFill>
              </a:rPr>
              <a:t>12:49, 50; 14:10, 24)</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31" name="1. Divine action 2. Divine instruction 3. Divine timing"/>
          <p:cNvSpPr txBox="1"/>
          <p:nvPr>
            <p:ph type="ctrTitle"/>
          </p:nvPr>
        </p:nvSpPr>
        <p:spPr>
          <a:xfrm>
            <a:off x="2237935" y="2995667"/>
            <a:ext cx="19908130" cy="4648201"/>
          </a:xfrm>
          <a:prstGeom prst="rect">
            <a:avLst/>
          </a:prstGeom>
        </p:spPr>
        <p:txBody>
          <a:bodyPr/>
          <a:lstStyle/>
          <a:p>
            <a:pPr algn="ctr" defTabSz="825500">
              <a:lnSpc>
                <a:spcPct val="100000"/>
              </a:lnSpc>
              <a:defRPr spc="0" sz="7000"/>
            </a:pPr>
            <a:r>
              <a:t>1. Divine action</a:t>
            </a:r>
            <a:br/>
            <a:r>
              <a:rPr>
                <a:solidFill>
                  <a:srgbClr val="929292"/>
                </a:solidFill>
              </a:rPr>
              <a:t>2. Divine instruction</a:t>
            </a:r>
            <a:br/>
            <a:r>
              <a:t>3. Divine timing</a:t>
            </a:r>
          </a:p>
        </p:txBody>
      </p:sp>
      <p:sp>
        <p:nvSpPr>
          <p:cNvPr id="232"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233" name="From “my hour has not yet come” (2:4; 7:6, 8, 30; 8:20)  to the culmination when “the hour has come” (12:23, 27; 13:1, 31; 17:1) and “it is finished” (19:28, 30)."/>
          <p:cNvSpPr txBox="1"/>
          <p:nvPr>
            <p:ph type="subTitle" sz="quarter" idx="1"/>
          </p:nvPr>
        </p:nvSpPr>
        <p:spPr>
          <a:xfrm>
            <a:off x="2237936" y="9744899"/>
            <a:ext cx="19908128" cy="3309734"/>
          </a:xfrm>
          <a:prstGeom prst="rect">
            <a:avLst/>
          </a:prstGeom>
        </p:spPr>
        <p:txBody>
          <a:bodyPr/>
          <a:lstStyle/>
          <a:p>
            <a:pPr algn="ctr"/>
            <a:r>
              <a:t>From “my hour has not yet come” </a:t>
            </a:r>
            <a:r>
              <a:rPr>
                <a:solidFill>
                  <a:srgbClr val="929292"/>
                </a:solidFill>
              </a:rPr>
              <a:t>(2:4; 7:6, 8, 30; 8:20)</a:t>
            </a:r>
            <a:r>
              <a:t> </a:t>
            </a:r>
            <a:br/>
            <a:r>
              <a:t>to the culmination when “the hour has come” </a:t>
            </a:r>
            <a:r>
              <a:rPr>
                <a:solidFill>
                  <a:srgbClr val="929292"/>
                </a:solidFill>
              </a:rPr>
              <a:t>(12:23, 27; 13:1, 31; 17:1)</a:t>
            </a:r>
            <a:r>
              <a:t> and “it is finished” </a:t>
            </a:r>
            <a:r>
              <a:rPr>
                <a:solidFill>
                  <a:srgbClr val="929292"/>
                </a:solidFill>
              </a:rPr>
              <a:t>(19:28, 30)</a:t>
            </a: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35" name="“[God] asks leaders to walk with him so intimately    that when he reveals his agenda,    they immediately adjust their lives and    their organizations to his will and the results    bring glory to God.…"/>
          <p:cNvSpPr txBox="1"/>
          <p:nvPr/>
        </p:nvSpPr>
        <p:spPr>
          <a:xfrm>
            <a:off x="4913598" y="1949449"/>
            <a:ext cx="17715014" cy="981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FFFFFF"/>
                </a:solidFill>
              </a:defRPr>
            </a:pPr>
            <a:r>
              <a:t>“[God] asks leaders to walk with him so intimately </a:t>
            </a:r>
            <a:br/>
            <a:r>
              <a:t>  that when he reveals his agenda, </a:t>
            </a:r>
            <a:br/>
            <a:r>
              <a:t>  they immediately adjust their lives and </a:t>
            </a:r>
            <a:br/>
            <a:r>
              <a:t>  their organizations to his will and the results </a:t>
            </a:r>
            <a:br/>
            <a:r>
              <a:t>  bring glory to God. </a:t>
            </a:r>
          </a:p>
          <a:p>
            <a:pPr>
              <a:defRPr sz="6000">
                <a:solidFill>
                  <a:srgbClr val="FFFFFF"/>
                </a:solidFill>
              </a:defRPr>
            </a:pPr>
            <a:r>
              <a:t>This is not the model many religious leaders, </a:t>
            </a:r>
            <a:br/>
            <a:r>
              <a:t>  let alone business or government officials, </a:t>
            </a:r>
            <a:br/>
            <a:r>
              <a:t>  follow today, but it encompasses what </a:t>
            </a:r>
            <a:br/>
            <a:r>
              <a:t>  biblical leadership is all about.” </a:t>
            </a:r>
            <a:br/>
            <a:br/>
            <a:r>
              <a:rPr i="1">
                <a:solidFill>
                  <a:schemeClr val="accent1"/>
                </a:solidFill>
              </a:rPr>
              <a:t>Spiritual Leadership</a:t>
            </a:r>
            <a:r>
              <a:rPr>
                <a:solidFill>
                  <a:schemeClr val="accent1"/>
                </a:solidFill>
              </a:rPr>
              <a:t>, Blackaby</a:t>
            </a:r>
          </a:p>
        </p:txBody>
      </p:sp>
      <p:sp>
        <p:nvSpPr>
          <p:cNvPr id="236" name="Line"/>
          <p:cNvSpPr/>
          <p:nvPr/>
        </p:nvSpPr>
        <p:spPr>
          <a:xfrm flipV="1">
            <a:off x="3340915" y="1350300"/>
            <a:ext cx="1" cy="11015399"/>
          </a:xfrm>
          <a:prstGeom prst="line">
            <a:avLst/>
          </a:prstGeom>
          <a:ln w="63500">
            <a:solidFill>
              <a:schemeClr val="accent1">
                <a:alpha val="30086"/>
              </a:schemeClr>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grpSp>
        <p:nvGrpSpPr>
          <p:cNvPr id="178" name="lightstock_1040678_medium_adc_uk_and_ireland.jpg"/>
          <p:cNvGrpSpPr/>
          <p:nvPr/>
        </p:nvGrpSpPr>
        <p:grpSpPr>
          <a:xfrm>
            <a:off x="13449095" y="1414441"/>
            <a:ext cx="10149645" cy="11361025"/>
            <a:chOff x="0" y="0"/>
            <a:chExt cx="10149644" cy="11361024"/>
          </a:xfrm>
        </p:grpSpPr>
        <p:pic>
          <p:nvPicPr>
            <p:cNvPr id="177" name="lightstock_1040678_medium_adc_uk_and_ireland.jpg" descr="lightstock_1040678_medium_adc_uk_and_ireland.jpg"/>
            <p:cNvPicPr>
              <a:picLocks noChangeAspect="1"/>
            </p:cNvPicPr>
            <p:nvPr/>
          </p:nvPicPr>
          <p:blipFill>
            <a:blip r:embed="rId2">
              <a:extLst/>
            </a:blip>
            <a:srcRect l="24865" t="0" r="24865" b="0"/>
            <a:stretch>
              <a:fillRect/>
            </a:stretch>
          </p:blipFill>
          <p:spPr>
            <a:xfrm>
              <a:off x="127000" y="88900"/>
              <a:ext cx="9895645" cy="11030825"/>
            </a:xfrm>
            <a:prstGeom prst="rect">
              <a:avLst/>
            </a:prstGeom>
            <a:ln>
              <a:noFill/>
            </a:ln>
            <a:effectLst/>
          </p:spPr>
        </p:pic>
        <p:pic>
          <p:nvPicPr>
            <p:cNvPr id="176" name="lightstock_1040678_medium_adc_uk_and_ireland.jpg" descr="lightstock_1040678_medium_adc_uk_and_ireland.jpg"/>
            <p:cNvPicPr>
              <a:picLocks noChangeAspect="0"/>
            </p:cNvPicPr>
            <p:nvPr/>
          </p:nvPicPr>
          <p:blipFill>
            <a:blip r:embed="rId3">
              <a:extLst/>
            </a:blip>
            <a:stretch>
              <a:fillRect/>
            </a:stretch>
          </p:blipFill>
          <p:spPr>
            <a:xfrm>
              <a:off x="-1" y="-1"/>
              <a:ext cx="10149645" cy="11361026"/>
            </a:xfrm>
            <a:prstGeom prst="rect">
              <a:avLst/>
            </a:prstGeom>
            <a:effectLst/>
          </p:spPr>
        </p:pic>
      </p:grpSp>
      <p:pic>
        <p:nvPicPr>
          <p:cNvPr id="179" name="lightstock_974707_medium_adc_uk_and_ireland.jpg" descr="lightstock_974707_medium_adc_uk_and_ireland.jpg"/>
          <p:cNvPicPr>
            <a:picLocks noChangeAspect="1"/>
          </p:cNvPicPr>
          <p:nvPr/>
        </p:nvPicPr>
        <p:blipFill>
          <a:blip r:embed="rId4">
            <a:extLst/>
          </a:blip>
          <a:srcRect l="0" t="4850" r="0" b="4850"/>
          <a:stretch>
            <a:fillRect/>
          </a:stretch>
        </p:blipFill>
        <p:spPr>
          <a:xfrm>
            <a:off x="749095" y="3595150"/>
            <a:ext cx="13833214" cy="6999607"/>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38" name="4. HUMILITY"/>
          <p:cNvSpPr txBox="1"/>
          <p:nvPr>
            <p:ph type="title"/>
          </p:nvPr>
        </p:nvSpPr>
        <p:spPr>
          <a:prstGeom prst="rect">
            <a:avLst/>
          </a:prstGeom>
        </p:spPr>
        <p:txBody>
          <a:bodyPr/>
          <a:lstStyle/>
          <a:p>
            <a:pPr/>
            <a:r>
              <a:t>4. HUMILITY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40" name="lightstock_901105_medium_adc_uk_and_ireland.jpg" descr="lightstock_901105_medium_adc_uk_and_ireland.jpg"/>
          <p:cNvPicPr>
            <a:picLocks noChangeAspect="1"/>
          </p:cNvPicPr>
          <p:nvPr>
            <p:ph type="pic" idx="21"/>
          </p:nvPr>
        </p:nvPicPr>
        <p:blipFill>
          <a:blip r:embed="rId2">
            <a:extLst/>
          </a:blip>
          <a:srcRect l="190" t="0" r="190" b="0"/>
          <a:stretch>
            <a:fillRect/>
          </a:stretch>
        </p:blipFill>
        <p:spPr>
          <a:xfrm>
            <a:off x="0" y="0"/>
            <a:ext cx="24384000" cy="13716000"/>
          </a:xfrm>
          <a:prstGeom prst="rect">
            <a:avLst/>
          </a:prstGeom>
        </p:spPr>
      </p:pic>
      <p:sp>
        <p:nvSpPr>
          <p:cNvPr id="241" name="“I am not… ” (John 1:20)"/>
          <p:cNvSpPr txBox="1"/>
          <p:nvPr>
            <p:ph type="title" idx="4294967295"/>
          </p:nvPr>
        </p:nvSpPr>
        <p:spPr>
          <a:xfrm>
            <a:off x="2237935" y="11245968"/>
            <a:ext cx="19908130" cy="1781702"/>
          </a:xfrm>
          <a:prstGeom prst="rect">
            <a:avLst/>
          </a:prstGeom>
          <a:effectLst>
            <a:outerShdw sx="100000" sy="100000" kx="0" ky="0" algn="b" rotWithShape="0" blurRad="50800" dist="25400" dir="3600000">
              <a:srgbClr val="000000">
                <a:alpha val="70000"/>
              </a:srgbClr>
            </a:outerShdw>
          </a:effectLst>
        </p:spPr>
        <p:txBody>
          <a:bodyPr anchor="b"/>
          <a:lstStyle>
            <a:lvl1pPr algn="ctr" defTabSz="825500">
              <a:lnSpc>
                <a:spcPct val="100000"/>
              </a:lnSpc>
              <a:defRPr spc="0" sz="7000">
                <a:solidFill>
                  <a:srgbClr val="FFFFFF"/>
                </a:solidFill>
              </a:defRPr>
            </a:lvl1pPr>
          </a:lstStyle>
          <a:p>
            <a:pPr/>
            <a:r>
              <a:t>“I am not… ” (John 1:20)</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43" name="5. KENOSIS"/>
          <p:cNvSpPr txBox="1"/>
          <p:nvPr>
            <p:ph type="title"/>
          </p:nvPr>
        </p:nvSpPr>
        <p:spPr>
          <a:prstGeom prst="rect">
            <a:avLst/>
          </a:prstGeom>
        </p:spPr>
        <p:txBody>
          <a:bodyPr/>
          <a:lstStyle/>
          <a:p>
            <a:pPr/>
            <a:r>
              <a:t>5. </a:t>
            </a:r>
            <a:r>
              <a:rPr i="1">
                <a:latin typeface="+mn-lt"/>
                <a:ea typeface="+mn-ea"/>
                <a:cs typeface="+mn-cs"/>
                <a:sym typeface="Helvetica Neue"/>
              </a:rPr>
              <a:t>KENOSIS</a:t>
            </a:r>
          </a:p>
        </p:txBody>
      </p:sp>
      <p:sp>
        <p:nvSpPr>
          <p:cNvPr id="244" name="Self-Emptying"/>
          <p:cNvSpPr txBox="1"/>
          <p:nvPr/>
        </p:nvSpPr>
        <p:spPr>
          <a:xfrm>
            <a:off x="6001542" y="8004963"/>
            <a:ext cx="7692914" cy="1177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825500">
              <a:lnSpc>
                <a:spcPct val="100000"/>
              </a:lnSpc>
              <a:spcBef>
                <a:spcPts val="0"/>
              </a:spcBef>
              <a:defRPr b="1" sz="7000">
                <a:solidFill>
                  <a:srgbClr val="929292"/>
                </a:solidFill>
              </a:defRPr>
            </a:lvl1pPr>
          </a:lstStyle>
          <a:p>
            <a:pPr/>
            <a:r>
              <a:t>Self-Emptying</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46" name="lightstock_945731_medium_adc_uk_and_ireland.jpg" descr="lightstock_945731_medium_adc_uk_and_ireland.jpg"/>
          <p:cNvPicPr>
            <a:picLocks noChangeAspect="1"/>
          </p:cNvPicPr>
          <p:nvPr>
            <p:ph type="pic" idx="21"/>
          </p:nvPr>
        </p:nvPicPr>
        <p:blipFill>
          <a:blip r:embed="rId2">
            <a:extLst/>
          </a:blip>
          <a:srcRect l="0" t="781" r="0" b="781"/>
          <a:stretch>
            <a:fillRect/>
          </a:stretch>
        </p:blipFill>
        <p:spPr>
          <a:xfrm>
            <a:off x="0" y="0"/>
            <a:ext cx="24384000" cy="13716000"/>
          </a:xfrm>
          <a:prstGeom prst="rect">
            <a:avLst/>
          </a:prstGeom>
        </p:spPr>
      </p:pic>
      <p:sp>
        <p:nvSpPr>
          <p:cNvPr id="247" name="“He must become greater;  I must become smaller.”  (John 3:30)"/>
          <p:cNvSpPr txBox="1"/>
          <p:nvPr>
            <p:ph type="title" idx="4294967295"/>
          </p:nvPr>
        </p:nvSpPr>
        <p:spPr>
          <a:xfrm>
            <a:off x="2237935" y="699578"/>
            <a:ext cx="19908130" cy="3713495"/>
          </a:xfrm>
          <a:prstGeom prst="rect">
            <a:avLst/>
          </a:prstGeom>
        </p:spPr>
        <p:txBody>
          <a:bodyPr anchor="b"/>
          <a:lstStyle/>
          <a:p>
            <a:pPr algn="ctr" defTabSz="825500">
              <a:lnSpc>
                <a:spcPct val="100000"/>
              </a:lnSpc>
              <a:defRPr spc="0" sz="7000">
                <a:solidFill>
                  <a:srgbClr val="929292"/>
                </a:solidFill>
              </a:defRPr>
            </a:pPr>
            <a:r>
              <a:t>“He must become greater; </a:t>
            </a:r>
            <a:br/>
            <a:r>
              <a:t>I must become smaller.” </a:t>
            </a:r>
            <a:br/>
            <a:r>
              <a:t>(John 3:30)</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49" name="lightstock_919424_medium_adc_uk_and_ireland.jpg" descr="lightstock_919424_medium_adc_uk_and_ireland.jpg"/>
          <p:cNvPicPr>
            <a:picLocks noChangeAspect="1"/>
          </p:cNvPicPr>
          <p:nvPr>
            <p:ph type="pic" idx="21"/>
          </p:nvPr>
        </p:nvPicPr>
        <p:blipFill>
          <a:blip r:embed="rId2">
            <a:extLst/>
          </a:blip>
          <a:srcRect l="0" t="0" r="0" b="0"/>
          <a:stretch>
            <a:fillRect/>
          </a:stretch>
        </p:blipFill>
        <p:spPr>
          <a:xfrm flipH="1">
            <a:off x="0" y="0"/>
            <a:ext cx="24384000" cy="13716000"/>
          </a:xfrm>
          <a:prstGeom prst="rect">
            <a:avLst/>
          </a:prstGeom>
        </p:spPr>
      </p:pic>
      <p:sp>
        <p:nvSpPr>
          <p:cNvPr id="250" name="“Who, being in very nature God, did not consider equality with God something to be used to his own advantage; rather, he made himself nothing by taking the very nature of a servant, being made in human likeness. And being found in appearance as a man, he"/>
          <p:cNvSpPr txBox="1"/>
          <p:nvPr>
            <p:ph type="title" idx="4294967295"/>
          </p:nvPr>
        </p:nvSpPr>
        <p:spPr>
          <a:xfrm>
            <a:off x="11811000" y="595328"/>
            <a:ext cx="11725320" cy="12525344"/>
          </a:xfrm>
          <a:prstGeom prst="rect">
            <a:avLst/>
          </a:prstGeom>
        </p:spPr>
        <p:txBody>
          <a:bodyPr anchor="b"/>
          <a:lstStyle/>
          <a:p>
            <a:pPr algn="r" defTabSz="726440">
              <a:lnSpc>
                <a:spcPct val="100000"/>
              </a:lnSpc>
              <a:defRPr spc="0" sz="6160">
                <a:solidFill>
                  <a:srgbClr val="743C3D"/>
                </a:solidFill>
              </a:defRPr>
            </a:pPr>
            <a:r>
              <a:t>“Who, being in very nature God, did not consider equality with God something to be used to his own advantage; rather, he made himself nothing by taking the very nature of a servant, being made in human likeness. And being found in appearance as a man, he humbled himself by becoming obedient to death—even death on a cross!” </a:t>
            </a:r>
            <a:r>
              <a:rPr>
                <a:solidFill>
                  <a:srgbClr val="929292"/>
                </a:solidFill>
              </a:rPr>
              <a:t>(Philippians 2:5–8)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52" name="6. FILLED WITH THE SPIRIT"/>
          <p:cNvSpPr txBox="1"/>
          <p:nvPr>
            <p:ph type="title"/>
          </p:nvPr>
        </p:nvSpPr>
        <p:spPr>
          <a:prstGeom prst="rect">
            <a:avLst/>
          </a:prstGeom>
        </p:spPr>
        <p:txBody>
          <a:bodyPr/>
          <a:lstStyle/>
          <a:p>
            <a:pPr/>
            <a:r>
              <a:t>6. FILLED WITH THE SPIRIT</a:t>
            </a:r>
          </a:p>
        </p:txBody>
      </p:sp>
      <p:sp>
        <p:nvSpPr>
          <p:cNvPr id="253" name="The Gifts &amp; The Fruit"/>
          <p:cNvSpPr txBox="1"/>
          <p:nvPr/>
        </p:nvSpPr>
        <p:spPr>
          <a:xfrm>
            <a:off x="6001542" y="8004963"/>
            <a:ext cx="9745099" cy="1177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25500">
              <a:lnSpc>
                <a:spcPct val="100000"/>
              </a:lnSpc>
              <a:spcBef>
                <a:spcPts val="0"/>
              </a:spcBef>
              <a:defRPr b="1" sz="7000">
                <a:solidFill>
                  <a:srgbClr val="929292"/>
                </a:solidFill>
              </a:defRPr>
            </a:lvl1pPr>
          </a:lstStyle>
          <a:p>
            <a:pPr/>
            <a:r>
              <a:t>The Gifts &amp; The Fruit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55" name="“Spiritual leaders are directed by the Holy Spirit.”   Spiritual Leadership,  Blackaby"/>
          <p:cNvSpPr txBox="1"/>
          <p:nvPr/>
        </p:nvSpPr>
        <p:spPr>
          <a:xfrm>
            <a:off x="13553419" y="8688178"/>
            <a:ext cx="9625936" cy="3321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solidFill>
                  <a:srgbClr val="FFFFFF"/>
                </a:solidFill>
              </a:defRPr>
            </a:pPr>
            <a:r>
              <a:t>“Spiritual leaders are directed by the Holy Spirit.” </a:t>
            </a:r>
            <a:br/>
            <a:br>
              <a:rPr sz="3000"/>
            </a:br>
            <a:r>
              <a:rPr i="1">
                <a:solidFill>
                  <a:srgbClr val="929292"/>
                </a:solidFill>
              </a:rPr>
              <a:t>Spiritual Leadership</a:t>
            </a:r>
            <a:r>
              <a:rPr>
                <a:solidFill>
                  <a:srgbClr val="929292"/>
                </a:solidFill>
              </a:rPr>
              <a:t>, </a:t>
            </a:r>
            <a:br>
              <a:rPr>
                <a:solidFill>
                  <a:srgbClr val="929292"/>
                </a:solidFill>
              </a:rPr>
            </a:br>
            <a:r>
              <a:rPr>
                <a:solidFill>
                  <a:srgbClr val="929292"/>
                </a:solidFill>
              </a:rPr>
              <a:t>Blackaby</a:t>
            </a:r>
          </a:p>
        </p:txBody>
      </p:sp>
      <p:sp>
        <p:nvSpPr>
          <p:cNvPr id="256" name="Line"/>
          <p:cNvSpPr/>
          <p:nvPr/>
        </p:nvSpPr>
        <p:spPr>
          <a:xfrm flipV="1">
            <a:off x="12223750" y="1723557"/>
            <a:ext cx="0" cy="11015399"/>
          </a:xfrm>
          <a:prstGeom prst="line">
            <a:avLst/>
          </a:prstGeom>
          <a:ln w="63500">
            <a:solidFill>
              <a:schemeClr val="accent1">
                <a:alpha val="30086"/>
              </a:schemeClr>
            </a:solidFill>
            <a:miter lim="400000"/>
          </a:ln>
        </p:spPr>
        <p:txBody>
          <a:bodyPr lIns="50800" tIns="50800" rIns="50800" bIns="50800" anchor="ctr"/>
          <a:lstStyle/>
          <a:p>
            <a:pPr/>
          </a:p>
        </p:txBody>
      </p:sp>
      <p:sp>
        <p:nvSpPr>
          <p:cNvPr id="257" name="“There is no such thing as a self-made spiritual leader. […] He is penetrated, saturated, and empowered by the Holy Spirit.”   Spiritual Leadership,  Sanders"/>
          <p:cNvSpPr txBox="1"/>
          <p:nvPr/>
        </p:nvSpPr>
        <p:spPr>
          <a:xfrm>
            <a:off x="13553419" y="2161743"/>
            <a:ext cx="9625936" cy="4696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solidFill>
                  <a:srgbClr val="FFFFFF"/>
                </a:solidFill>
              </a:defRPr>
            </a:pPr>
            <a:r>
              <a:t>“There is no such thing as a self-made spiritual leader. […] He is penetrated, saturated, and empowered by the Holy Spirit.” </a:t>
            </a:r>
            <a:br/>
            <a:br>
              <a:rPr sz="3000"/>
            </a:br>
            <a:r>
              <a:rPr i="1">
                <a:solidFill>
                  <a:srgbClr val="929292"/>
                </a:solidFill>
              </a:rPr>
              <a:t>Spiritual Leadership</a:t>
            </a:r>
            <a:r>
              <a:rPr>
                <a:solidFill>
                  <a:srgbClr val="929292"/>
                </a:solidFill>
              </a:rPr>
              <a:t>, </a:t>
            </a:r>
            <a:br>
              <a:rPr>
                <a:solidFill>
                  <a:srgbClr val="929292"/>
                </a:solidFill>
              </a:rPr>
            </a:br>
            <a:r>
              <a:rPr>
                <a:solidFill>
                  <a:srgbClr val="929292"/>
                </a:solidFill>
              </a:rPr>
              <a:t>Sanders</a:t>
            </a:r>
          </a:p>
        </p:txBody>
      </p:sp>
      <p:sp>
        <p:nvSpPr>
          <p:cNvPr id="258" name="“Spiritual leaders are not made by man, nor any combination of men. Neither conferences, not synods, nor councils can make them,  but only God.”   The Soul Winner’s Secret,  Brengle"/>
          <p:cNvSpPr txBox="1"/>
          <p:nvPr/>
        </p:nvSpPr>
        <p:spPr>
          <a:xfrm>
            <a:off x="1312895" y="2161743"/>
            <a:ext cx="10049287" cy="53838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solidFill>
                  <a:srgbClr val="FFFFFF"/>
                </a:solidFill>
              </a:defRPr>
            </a:pPr>
            <a:r>
              <a:t>“Spiritual leaders are not made by man, nor any combination of men. Neither conferences, not synods, nor councils can make them, </a:t>
            </a:r>
            <a:br/>
            <a:r>
              <a:t>but only God.” </a:t>
            </a:r>
            <a:br/>
            <a:br>
              <a:rPr sz="3000"/>
            </a:br>
            <a:r>
              <a:rPr i="1">
                <a:solidFill>
                  <a:srgbClr val="929292"/>
                </a:solidFill>
              </a:rPr>
              <a:t>The Soul Winner’s Secret</a:t>
            </a:r>
            <a:r>
              <a:rPr>
                <a:solidFill>
                  <a:srgbClr val="929292"/>
                </a:solidFill>
              </a:rPr>
              <a:t>, </a:t>
            </a:r>
            <a:br>
              <a:rPr>
                <a:solidFill>
                  <a:srgbClr val="929292"/>
                </a:solidFill>
              </a:rPr>
            </a:br>
            <a:r>
              <a:rPr>
                <a:solidFill>
                  <a:srgbClr val="929292"/>
                </a:solidFill>
              </a:rPr>
              <a:t>Brengle</a:t>
            </a:r>
          </a:p>
        </p:txBody>
      </p:sp>
      <p:sp>
        <p:nvSpPr>
          <p:cNvPr id="259" name="“Leadership formulas,  or methodologies, do not create spiritual leaders.”   Servants and Friends,  Wibberding"/>
          <p:cNvSpPr txBox="1"/>
          <p:nvPr/>
        </p:nvSpPr>
        <p:spPr>
          <a:xfrm>
            <a:off x="1524571" y="8344389"/>
            <a:ext cx="9625936" cy="4008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solidFill>
                  <a:srgbClr val="FFFFFF"/>
                </a:solidFill>
              </a:defRPr>
            </a:pPr>
            <a:r>
              <a:t>“Leadership formulas, </a:t>
            </a:r>
            <a:br/>
            <a:r>
              <a:t>or methodologies, do not create spiritual leaders.” </a:t>
            </a:r>
            <a:br/>
            <a:br>
              <a:rPr sz="3000"/>
            </a:br>
            <a:r>
              <a:rPr i="1">
                <a:solidFill>
                  <a:srgbClr val="929292"/>
                </a:solidFill>
              </a:rPr>
              <a:t>Servants and Friends</a:t>
            </a:r>
            <a:r>
              <a:rPr>
                <a:solidFill>
                  <a:srgbClr val="929292"/>
                </a:solidFill>
              </a:rPr>
              <a:t>, </a:t>
            </a:r>
            <a:br>
              <a:rPr>
                <a:solidFill>
                  <a:srgbClr val="929292"/>
                </a:solidFill>
              </a:rPr>
            </a:br>
            <a:r>
              <a:rPr>
                <a:solidFill>
                  <a:srgbClr val="929292"/>
                </a:solidFill>
              </a:rPr>
              <a:t>Wibberding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61" name="Line"/>
          <p:cNvSpPr/>
          <p:nvPr/>
        </p:nvSpPr>
        <p:spPr>
          <a:xfrm flipV="1">
            <a:off x="2832915" y="1350300"/>
            <a:ext cx="1" cy="11015399"/>
          </a:xfrm>
          <a:prstGeom prst="line">
            <a:avLst/>
          </a:prstGeom>
          <a:ln w="63500">
            <a:solidFill>
              <a:schemeClr val="accent1">
                <a:alpha val="30086"/>
              </a:schemeClr>
            </a:solidFill>
            <a:miter lim="400000"/>
          </a:ln>
        </p:spPr>
        <p:txBody>
          <a:bodyPr lIns="50800" tIns="50800" rIns="50800" bIns="50800" anchor="ctr"/>
          <a:lstStyle/>
          <a:p>
            <a:pPr/>
          </a:p>
        </p:txBody>
      </p:sp>
      <p:sp>
        <p:nvSpPr>
          <p:cNvPr id="262" name="“Leadership role was determined by    spiritual giftedness and a spiritual character    that demonstrated Christ-like relational behavior.…"/>
          <p:cNvSpPr txBox="1"/>
          <p:nvPr/>
        </p:nvSpPr>
        <p:spPr>
          <a:xfrm>
            <a:off x="4325614" y="2874517"/>
            <a:ext cx="18560779" cy="7966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00000"/>
              </a:lnSpc>
              <a:defRPr sz="6000">
                <a:solidFill>
                  <a:srgbClr val="FFFFFF"/>
                </a:solidFill>
              </a:defRPr>
            </a:pPr>
            <a:r>
              <a:t>“Leadership role was determined by </a:t>
            </a:r>
            <a:br/>
            <a:r>
              <a:t>  spiritual giftedness and a spiritual character </a:t>
            </a:r>
            <a:br/>
            <a:r>
              <a:t>  that demonstrated Christ-like relational behavior.</a:t>
            </a:r>
          </a:p>
          <a:p>
            <a:pPr>
              <a:lnSpc>
                <a:spcPct val="100000"/>
              </a:lnSpc>
              <a:defRPr sz="6000">
                <a:solidFill>
                  <a:srgbClr val="FFFFFF"/>
                </a:solidFill>
              </a:defRPr>
            </a:pPr>
            <a:r>
              <a:t>These two Spirit-given and interwoven qualifications – </a:t>
            </a:r>
            <a:br/>
            <a:r>
              <a:t>  character and competence – establish the spiritual </a:t>
            </a:r>
            <a:br/>
            <a:r>
              <a:t>  foundation for leadership in the New Testament.”</a:t>
            </a:r>
            <a:br/>
            <a:br/>
            <a:r>
              <a:rPr i="1">
                <a:solidFill>
                  <a:srgbClr val="929292"/>
                </a:solidFill>
              </a:rPr>
              <a:t>Servants and Friends</a:t>
            </a:r>
            <a:r>
              <a:rPr>
                <a:solidFill>
                  <a:srgbClr val="929292"/>
                </a:solidFill>
              </a:rPr>
              <a:t>, Patterson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64" name="Line"/>
          <p:cNvSpPr/>
          <p:nvPr/>
        </p:nvSpPr>
        <p:spPr>
          <a:xfrm flipV="1">
            <a:off x="2832915" y="1350300"/>
            <a:ext cx="1" cy="11015399"/>
          </a:xfrm>
          <a:prstGeom prst="line">
            <a:avLst/>
          </a:prstGeom>
          <a:ln w="63500">
            <a:solidFill>
              <a:schemeClr val="accent1">
                <a:alpha val="30086"/>
              </a:schemeClr>
            </a:solidFill>
            <a:miter lim="400000"/>
          </a:ln>
        </p:spPr>
        <p:txBody>
          <a:bodyPr lIns="50800" tIns="50800" rIns="50800" bIns="50800" anchor="ctr"/>
          <a:lstStyle/>
          <a:p>
            <a:pPr/>
          </a:p>
        </p:txBody>
      </p:sp>
      <p:sp>
        <p:nvSpPr>
          <p:cNvPr id="265" name="“We go with the Holy Spirit, guided by His counsel,    taught through His providential instruction,    empowered by His presence and gifts,    filled by His intimate indwelling presence.…"/>
          <p:cNvSpPr txBox="1"/>
          <p:nvPr/>
        </p:nvSpPr>
        <p:spPr>
          <a:xfrm>
            <a:off x="4325614" y="2874517"/>
            <a:ext cx="18560779" cy="7966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00000"/>
              </a:lnSpc>
              <a:defRPr sz="6000">
                <a:solidFill>
                  <a:srgbClr val="FFFFFF"/>
                </a:solidFill>
              </a:defRPr>
            </a:pPr>
            <a:r>
              <a:t>“We go with the Holy Spirit, guided by His counsel, </a:t>
            </a:r>
            <a:br/>
            <a:r>
              <a:t>  taught through His providential instruction, </a:t>
            </a:r>
            <a:br/>
            <a:r>
              <a:t>  empowered by His presence and gifts, </a:t>
            </a:r>
            <a:br/>
            <a:r>
              <a:t>  filled by His intimate indwelling presence. </a:t>
            </a:r>
          </a:p>
          <a:p>
            <a:pPr>
              <a:lnSpc>
                <a:spcPct val="100000"/>
              </a:lnSpc>
              <a:defRPr sz="6000">
                <a:solidFill>
                  <a:srgbClr val="FFFFFF"/>
                </a:solidFill>
              </a:defRPr>
            </a:pPr>
            <a:r>
              <a:t>To lead without the presence of the Holy Spirit </a:t>
            </a:r>
            <a:br/>
            <a:r>
              <a:t>  denies the biblical foundation of leadership.”</a:t>
            </a:r>
            <a:br/>
            <a:br/>
            <a:r>
              <a:rPr i="1">
                <a:solidFill>
                  <a:srgbClr val="929292"/>
                </a:solidFill>
              </a:rPr>
              <a:t>Servants and Friends</a:t>
            </a:r>
            <a:r>
              <a:rPr>
                <a:solidFill>
                  <a:srgbClr val="929292"/>
                </a:solidFill>
              </a:rPr>
              <a:t>, Bell</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67" name="7. SPIRIT-LED"/>
          <p:cNvSpPr txBox="1"/>
          <p:nvPr>
            <p:ph type="title"/>
          </p:nvPr>
        </p:nvSpPr>
        <p:spPr>
          <a:prstGeom prst="rect">
            <a:avLst/>
          </a:prstGeom>
        </p:spPr>
        <p:txBody>
          <a:bodyPr/>
          <a:lstStyle/>
          <a:p>
            <a:pPr/>
            <a:r>
              <a:t>7. SPIRIT-LED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81" name="“You know that the rulers in this world lord it    over their people, and officials flaunt their    authority over those under them.    But among you it will be different.…"/>
          <p:cNvSpPr txBox="1"/>
          <p:nvPr>
            <p:ph type="ctrTitle"/>
          </p:nvPr>
        </p:nvSpPr>
        <p:spPr>
          <a:xfrm>
            <a:off x="5432246" y="3587750"/>
            <a:ext cx="18273697" cy="6980229"/>
          </a:xfrm>
          <a:prstGeom prst="rect">
            <a:avLst/>
          </a:prstGeom>
        </p:spPr>
        <p:txBody>
          <a:bodyPr anchor="t"/>
          <a:lstStyle/>
          <a:p>
            <a:pPr defTabSz="825500">
              <a:lnSpc>
                <a:spcPct val="100000"/>
              </a:lnSpc>
              <a:defRPr spc="0" sz="6000"/>
            </a:pPr>
            <a:r>
              <a:t>“You know that the rulers in this world lord it </a:t>
            </a:r>
            <a:br/>
            <a:r>
              <a:t>  over their people, and officials flaunt their </a:t>
            </a:r>
            <a:br/>
            <a:r>
              <a:t>  authority over those under them. </a:t>
            </a:r>
            <a:br/>
            <a:r>
              <a:t>  </a:t>
            </a:r>
            <a:r>
              <a:rPr>
                <a:solidFill>
                  <a:schemeClr val="accent4">
                    <a:hueOff val="-476017"/>
                    <a:lumOff val="-10042"/>
                  </a:schemeClr>
                </a:solidFill>
              </a:rPr>
              <a:t>But among you it will be different.</a:t>
            </a:r>
            <a:r>
              <a:t> </a:t>
            </a:r>
          </a:p>
          <a:p>
            <a:pPr defTabSz="825500">
              <a:lnSpc>
                <a:spcPct val="100000"/>
              </a:lnSpc>
              <a:defRPr spc="0" sz="6000"/>
            </a:pPr>
            <a:r>
              <a:t>Whoever wants to be a leader among you </a:t>
            </a:r>
            <a:br/>
            <a:r>
              <a:t>  must be your servant, and whoever wants </a:t>
            </a:r>
            <a:br/>
            <a:r>
              <a:t>  to be first among you must become your slave.”</a:t>
            </a:r>
          </a:p>
        </p:txBody>
      </p:sp>
      <p:sp>
        <p:nvSpPr>
          <p:cNvPr id="182" name="Matthew 20:25-27"/>
          <p:cNvSpPr txBox="1"/>
          <p:nvPr>
            <p:ph type="subTitle" sz="quarter" idx="1"/>
          </p:nvPr>
        </p:nvSpPr>
        <p:spPr>
          <a:xfrm>
            <a:off x="5872687" y="10939096"/>
            <a:ext cx="11657856" cy="1348154"/>
          </a:xfrm>
          <a:prstGeom prst="rect">
            <a:avLst/>
          </a:prstGeom>
        </p:spPr>
        <p:txBody>
          <a:bodyPr/>
          <a:lstStyle/>
          <a:p>
            <a:pPr/>
            <a:r>
              <a:t>Matthew 20:25-27</a:t>
            </a:r>
          </a:p>
        </p:txBody>
      </p:sp>
      <p:sp>
        <p:nvSpPr>
          <p:cNvPr id="183" name="Line"/>
          <p:cNvSpPr/>
          <p:nvPr/>
        </p:nvSpPr>
        <p:spPr>
          <a:xfrm flipV="1">
            <a:off x="4367638" y="2995667"/>
            <a:ext cx="1" cy="9662825"/>
          </a:xfrm>
          <a:prstGeom prst="line">
            <a:avLst/>
          </a:prstGeom>
          <a:ln w="63500">
            <a:solidFill>
              <a:schemeClr val="accent1">
                <a:alpha val="30086"/>
              </a:schemeClr>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pic>
        <p:nvPicPr>
          <p:cNvPr id="269" name="lightstock_1036718_medium_adc_uk_and_ireland.jpg" descr="lightstock_1036718_medium_adc_uk_and_ireland.jpg"/>
          <p:cNvPicPr>
            <a:picLocks noChangeAspect="1"/>
          </p:cNvPicPr>
          <p:nvPr/>
        </p:nvPicPr>
        <p:blipFill>
          <a:blip r:embed="rId2">
            <a:alphaModFix amt="21789"/>
            <a:extLst/>
          </a:blip>
          <a:srcRect l="0" t="7820" r="0" b="7820"/>
          <a:stretch>
            <a:fillRect/>
          </a:stretch>
        </p:blipFill>
        <p:spPr>
          <a:xfrm>
            <a:off x="0" y="0"/>
            <a:ext cx="24384000" cy="13716000"/>
          </a:xfrm>
          <a:prstGeom prst="rect">
            <a:avLst/>
          </a:prstGeom>
          <a:ln w="12700">
            <a:miter lim="400000"/>
          </a:ln>
        </p:spPr>
      </p:pic>
      <p:sp>
        <p:nvSpPr>
          <p:cNvPr id="270" name="“The world cannot  accept him.”   John 14:17"/>
          <p:cNvSpPr txBox="1"/>
          <p:nvPr/>
        </p:nvSpPr>
        <p:spPr>
          <a:xfrm>
            <a:off x="13553419" y="8935218"/>
            <a:ext cx="9625936"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defRPr sz="5000">
                <a:solidFill>
                  <a:srgbClr val="FFFFFF"/>
                </a:solidFill>
              </a:defRPr>
            </a:pPr>
            <a:r>
              <a:t>“The world cannot </a:t>
            </a:r>
            <a:br/>
            <a:r>
              <a:t>accept him.” </a:t>
            </a:r>
            <a:br/>
            <a:br>
              <a:rPr sz="3000"/>
            </a:br>
            <a:r>
              <a:rPr i="1">
                <a:solidFill>
                  <a:srgbClr val="929292"/>
                </a:solidFill>
              </a:rPr>
              <a:t>John 14:17</a:t>
            </a:r>
          </a:p>
        </p:txBody>
      </p:sp>
      <p:sp>
        <p:nvSpPr>
          <p:cNvPr id="271" name="“He will guide you into  all the truth.”   John 16:13"/>
          <p:cNvSpPr txBox="1"/>
          <p:nvPr/>
        </p:nvSpPr>
        <p:spPr>
          <a:xfrm>
            <a:off x="13553419" y="3440150"/>
            <a:ext cx="9625936"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defRPr sz="5000">
                <a:solidFill>
                  <a:srgbClr val="FFFFFF"/>
                </a:solidFill>
              </a:defRPr>
            </a:pPr>
            <a:r>
              <a:t>“He will guide you into </a:t>
            </a:r>
            <a:br/>
            <a:r>
              <a:t>all the truth.” </a:t>
            </a:r>
            <a:br/>
            <a:br>
              <a:rPr sz="3000"/>
            </a:br>
            <a:r>
              <a:rPr i="1">
                <a:solidFill>
                  <a:srgbClr val="929292"/>
                </a:solidFill>
              </a:rPr>
              <a:t>John 16:13</a:t>
            </a:r>
          </a:p>
        </p:txBody>
      </p:sp>
      <p:sp>
        <p:nvSpPr>
          <p:cNvPr id="272" name="“He [the Holy Spirit] will  teach you all things.”   John 14:26"/>
          <p:cNvSpPr txBox="1"/>
          <p:nvPr/>
        </p:nvSpPr>
        <p:spPr>
          <a:xfrm>
            <a:off x="1312895" y="3440150"/>
            <a:ext cx="10049287"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defRPr sz="5000">
                <a:solidFill>
                  <a:srgbClr val="FFFFFF"/>
                </a:solidFill>
              </a:defRPr>
            </a:pPr>
            <a:r>
              <a:t>“He [the Holy Spirit] will </a:t>
            </a:r>
            <a:br/>
            <a:r>
              <a:t>teach you all things.” </a:t>
            </a:r>
            <a:br/>
            <a:br>
              <a:rPr sz="3000"/>
            </a:br>
            <a:r>
              <a:rPr i="1">
                <a:solidFill>
                  <a:srgbClr val="929292"/>
                </a:solidFill>
              </a:rPr>
              <a:t>John 14:26</a:t>
            </a:r>
          </a:p>
        </p:txBody>
      </p:sp>
      <p:sp>
        <p:nvSpPr>
          <p:cNvPr id="273" name="“[He] will remind you of everything I have said you.”   John 14:26"/>
          <p:cNvSpPr txBox="1"/>
          <p:nvPr/>
        </p:nvSpPr>
        <p:spPr>
          <a:xfrm>
            <a:off x="1524571" y="8935218"/>
            <a:ext cx="9625936"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defRPr sz="5000">
                <a:solidFill>
                  <a:srgbClr val="FFFFFF"/>
                </a:solidFill>
              </a:defRPr>
            </a:pPr>
            <a:r>
              <a:t>“[He] will remind you of everything I have said you.” </a:t>
            </a:r>
            <a:br/>
            <a:br>
              <a:rPr sz="3000"/>
            </a:br>
            <a:r>
              <a:rPr i="1">
                <a:solidFill>
                  <a:srgbClr val="929292"/>
                </a:solidFill>
              </a:rPr>
              <a:t>John 14:26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lightstock_1036718_medium_adc_uk_and_ireland.jpg" descr="lightstock_1036718_medium_adc_uk_and_ireland.jpg"/>
          <p:cNvPicPr>
            <a:picLocks noChangeAspect="1"/>
          </p:cNvPicPr>
          <p:nvPr/>
        </p:nvPicPr>
        <p:blipFill>
          <a:blip r:embed="rId2">
            <a:extLst/>
          </a:blip>
          <a:srcRect l="0" t="7820" r="0" b="7820"/>
          <a:stretch>
            <a:fillRect/>
          </a:stretch>
        </p:blipFill>
        <p:spPr>
          <a:xfrm>
            <a:off x="0" y="0"/>
            <a:ext cx="24384000" cy="13716000"/>
          </a:xfrm>
          <a:prstGeom prst="rect">
            <a:avLst/>
          </a:prstGeom>
          <a:ln w="12700">
            <a:miter lim="400000"/>
          </a:ln>
        </p:spPr>
      </p:pic>
      <p:sp>
        <p:nvSpPr>
          <p:cNvPr id="276" name="Spiritual Leadership"/>
          <p:cNvSpPr txBox="1"/>
          <p:nvPr>
            <p:ph type="title" idx="4294967295"/>
          </p:nvPr>
        </p:nvSpPr>
        <p:spPr>
          <a:xfrm>
            <a:off x="1206496" y="751350"/>
            <a:ext cx="21971004" cy="5386071"/>
          </a:xfrm>
          <a:prstGeom prst="rect">
            <a:avLst/>
          </a:prstGeom>
          <a:effectLst>
            <a:outerShdw sx="100000" sy="100000" kx="0" ky="0" algn="b" rotWithShape="0" blurRad="63500" dist="25400" dir="5400000">
              <a:srgbClr val="000000">
                <a:alpha val="50000"/>
              </a:srgbClr>
            </a:outerShdw>
          </a:effectLst>
        </p:spPr>
        <p:txBody>
          <a:bodyPr anchor="b"/>
          <a:lstStyle>
            <a:lvl1pPr algn="ctr">
              <a:defRPr spc="-232" sz="11600">
                <a:solidFill>
                  <a:srgbClr val="FFFFFF"/>
                </a:solidFill>
              </a:defRPr>
            </a:lvl1pPr>
          </a:lstStyle>
          <a:p>
            <a:pPr/>
            <a:r>
              <a:t>Spiritual Leadership</a:t>
            </a:r>
          </a:p>
        </p:txBody>
      </p:sp>
      <p:sp>
        <p:nvSpPr>
          <p:cNvPr id="277" name="Christian Salcianu | HIM Research"/>
          <p:cNvSpPr txBox="1"/>
          <p:nvPr/>
        </p:nvSpPr>
        <p:spPr>
          <a:xfrm>
            <a:off x="1201340" y="12143648"/>
            <a:ext cx="21971003" cy="9754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825500">
              <a:lnSpc>
                <a:spcPct val="100000"/>
              </a:lnSpc>
              <a:spcBef>
                <a:spcPts val="0"/>
              </a:spcBef>
              <a:defRPr b="1" sz="5000">
                <a:solidFill>
                  <a:srgbClr val="FFFFFF"/>
                </a:solidFill>
              </a:defRPr>
            </a:lvl1pPr>
          </a:lstStyle>
          <a:p>
            <a:pPr/>
            <a:r>
              <a:t>Christian Salcianu | HIM Research</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lightstock_1036718_medium_adc_uk_and_ireland.jpg" descr="lightstock_1036718_medium_adc_uk_and_ireland.jpg"/>
          <p:cNvPicPr>
            <a:picLocks noChangeAspect="1"/>
          </p:cNvPicPr>
          <p:nvPr>
            <p:ph type="pic" idx="21"/>
          </p:nvPr>
        </p:nvPicPr>
        <p:blipFill>
          <a:blip r:embed="rId2">
            <a:extLst/>
          </a:blip>
          <a:srcRect l="0" t="7820" r="0" b="782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87" name="“A person can receive    only what is given them    from heaven.”"/>
          <p:cNvSpPr txBox="1"/>
          <p:nvPr>
            <p:ph type="ctrTitle"/>
          </p:nvPr>
        </p:nvSpPr>
        <p:spPr>
          <a:xfrm>
            <a:off x="7913070" y="3587750"/>
            <a:ext cx="12810969" cy="4648200"/>
          </a:xfrm>
          <a:prstGeom prst="rect">
            <a:avLst/>
          </a:prstGeom>
        </p:spPr>
        <p:txBody>
          <a:bodyPr/>
          <a:lstStyle/>
          <a:p>
            <a:pPr defTabSz="825500">
              <a:lnSpc>
                <a:spcPct val="100000"/>
              </a:lnSpc>
              <a:defRPr spc="0" sz="7000"/>
            </a:pPr>
            <a:r>
              <a:t>“A person can receive </a:t>
            </a:r>
            <a:br/>
            <a:r>
              <a:t>  only what is given them </a:t>
            </a:r>
            <a:br/>
            <a:r>
              <a:t>  from heaven.”</a:t>
            </a:r>
          </a:p>
        </p:txBody>
      </p:sp>
      <p:sp>
        <p:nvSpPr>
          <p:cNvPr id="188" name="John 3:27"/>
          <p:cNvSpPr txBox="1"/>
          <p:nvPr>
            <p:ph type="subTitle" sz="quarter" idx="1"/>
          </p:nvPr>
        </p:nvSpPr>
        <p:spPr>
          <a:xfrm>
            <a:off x="8533458" y="8780096"/>
            <a:ext cx="11477909" cy="1348154"/>
          </a:xfrm>
          <a:prstGeom prst="rect">
            <a:avLst/>
          </a:prstGeom>
        </p:spPr>
        <p:txBody>
          <a:bodyPr/>
          <a:lstStyle/>
          <a:p>
            <a:pPr/>
            <a:r>
              <a:t>John 3:27</a:t>
            </a:r>
          </a:p>
        </p:txBody>
      </p:sp>
      <p:sp>
        <p:nvSpPr>
          <p:cNvPr id="189" name="Line"/>
          <p:cNvSpPr/>
          <p:nvPr/>
        </p:nvSpPr>
        <p:spPr>
          <a:xfrm flipV="1">
            <a:off x="6848462" y="2995667"/>
            <a:ext cx="1" cy="7724666"/>
          </a:xfrm>
          <a:prstGeom prst="line">
            <a:avLst/>
          </a:prstGeom>
          <a:ln w="63500">
            <a:solidFill>
              <a:schemeClr val="accent1">
                <a:alpha val="30086"/>
              </a:schemeClr>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91" name="1. THE BIBLICAL PERSPECTIVE"/>
          <p:cNvSpPr txBox="1"/>
          <p:nvPr>
            <p:ph type="title"/>
          </p:nvPr>
        </p:nvSpPr>
        <p:spPr>
          <a:prstGeom prst="rect">
            <a:avLst/>
          </a:prstGeom>
        </p:spPr>
        <p:txBody>
          <a:bodyPr/>
          <a:lstStyle/>
          <a:p>
            <a:pPr/>
            <a:r>
              <a:t>1. THE BIBLICAL PERSPECTIVE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93" name="1. God is the ultimate leader"/>
          <p:cNvSpPr txBox="1"/>
          <p:nvPr>
            <p:ph type="ctrTitle"/>
          </p:nvPr>
        </p:nvSpPr>
        <p:spPr>
          <a:xfrm>
            <a:off x="2237935" y="2995667"/>
            <a:ext cx="19908130" cy="4648201"/>
          </a:xfrm>
          <a:prstGeom prst="rect">
            <a:avLst/>
          </a:prstGeom>
        </p:spPr>
        <p:txBody>
          <a:bodyPr/>
          <a:lstStyle>
            <a:lvl1pPr algn="ctr" defTabSz="825500">
              <a:lnSpc>
                <a:spcPct val="100000"/>
              </a:lnSpc>
              <a:defRPr spc="0" sz="7000"/>
            </a:lvl1pPr>
          </a:lstStyle>
          <a:p>
            <a:pPr/>
            <a:r>
              <a:t>1. God is the ultimate leader</a:t>
            </a:r>
          </a:p>
        </p:txBody>
      </p:sp>
      <p:sp>
        <p:nvSpPr>
          <p:cNvPr id="194"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195" name="A Biblical Perspective  of Leadership"/>
          <p:cNvSpPr txBox="1"/>
          <p:nvPr>
            <p:ph type="subTitle" sz="quarter" idx="1"/>
          </p:nvPr>
        </p:nvSpPr>
        <p:spPr>
          <a:xfrm>
            <a:off x="8294882" y="9744899"/>
            <a:ext cx="7981930" cy="2045617"/>
          </a:xfrm>
          <a:prstGeom prst="rect">
            <a:avLst/>
          </a:prstGeom>
        </p:spPr>
        <p:txBody>
          <a:bodyPr/>
          <a:lstStyle/>
          <a:p>
            <a:pPr algn="ctr"/>
            <a:r>
              <a:t>A Biblical Perspective </a:t>
            </a:r>
            <a:br/>
            <a:r>
              <a:t>of Leadership</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197" name="1. God is the ultimate leader 2. He calls people to share his work"/>
          <p:cNvSpPr txBox="1"/>
          <p:nvPr>
            <p:ph type="ctrTitle"/>
          </p:nvPr>
        </p:nvSpPr>
        <p:spPr>
          <a:xfrm>
            <a:off x="2237935" y="2995667"/>
            <a:ext cx="19908130" cy="4648201"/>
          </a:xfrm>
          <a:prstGeom prst="rect">
            <a:avLst/>
          </a:prstGeom>
        </p:spPr>
        <p:txBody>
          <a:bodyPr/>
          <a:lstStyle/>
          <a:p>
            <a:pPr algn="ctr" defTabSz="825500">
              <a:lnSpc>
                <a:spcPct val="100000"/>
              </a:lnSpc>
              <a:defRPr spc="0" sz="7000"/>
            </a:pPr>
            <a:r>
              <a:t>1. God is the ultimate leader</a:t>
            </a:r>
            <a:br/>
            <a:r>
              <a:rPr>
                <a:solidFill>
                  <a:srgbClr val="929292"/>
                </a:solidFill>
              </a:rPr>
              <a:t>2. He calls people to share his work</a:t>
            </a:r>
          </a:p>
        </p:txBody>
      </p:sp>
      <p:sp>
        <p:nvSpPr>
          <p:cNvPr id="198"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199" name="A Biblical Perspective  of Leadership"/>
          <p:cNvSpPr txBox="1"/>
          <p:nvPr>
            <p:ph type="subTitle" sz="quarter" idx="1"/>
          </p:nvPr>
        </p:nvSpPr>
        <p:spPr>
          <a:xfrm>
            <a:off x="8294882" y="9744899"/>
            <a:ext cx="7981930" cy="2045617"/>
          </a:xfrm>
          <a:prstGeom prst="rect">
            <a:avLst/>
          </a:prstGeom>
        </p:spPr>
        <p:txBody>
          <a:bodyPr/>
          <a:lstStyle/>
          <a:p>
            <a:pPr algn="ctr"/>
            <a:r>
              <a:t>A Biblical Perspective </a:t>
            </a:r>
            <a:br/>
            <a:r>
              <a:t>of Leadership</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1E2740"/>
            </a:gs>
            <a:gs pos="100000">
              <a:srgbClr val="000000"/>
            </a:gs>
          </a:gsLst>
          <a:lin ang="5400000" scaled="0"/>
        </a:gradFill>
      </p:bgPr>
    </p:bg>
    <p:spTree>
      <p:nvGrpSpPr>
        <p:cNvPr id="1" name=""/>
        <p:cNvGrpSpPr/>
        <p:nvPr/>
      </p:nvGrpSpPr>
      <p:grpSpPr>
        <a:xfrm>
          <a:off x="0" y="0"/>
          <a:ext cx="0" cy="0"/>
          <a:chOff x="0" y="0"/>
          <a:chExt cx="0" cy="0"/>
        </a:xfrm>
      </p:grpSpPr>
      <p:sp>
        <p:nvSpPr>
          <p:cNvPr id="201" name="1. God is the ultimate leader 2. He calls people to share his work 3. His leaders will show servant leadership"/>
          <p:cNvSpPr txBox="1"/>
          <p:nvPr>
            <p:ph type="ctrTitle"/>
          </p:nvPr>
        </p:nvSpPr>
        <p:spPr>
          <a:xfrm>
            <a:off x="2237935" y="2995667"/>
            <a:ext cx="19908130" cy="4648201"/>
          </a:xfrm>
          <a:prstGeom prst="rect">
            <a:avLst/>
          </a:prstGeom>
        </p:spPr>
        <p:txBody>
          <a:bodyPr/>
          <a:lstStyle/>
          <a:p>
            <a:pPr algn="ctr" defTabSz="825500">
              <a:lnSpc>
                <a:spcPct val="100000"/>
              </a:lnSpc>
              <a:defRPr spc="0" sz="7000"/>
            </a:pPr>
            <a:r>
              <a:t>1. God is the ultimate leader</a:t>
            </a:r>
            <a:br/>
            <a:r>
              <a:rPr>
                <a:solidFill>
                  <a:srgbClr val="929292"/>
                </a:solidFill>
              </a:rPr>
              <a:t>2. He calls people to share his work</a:t>
            </a:r>
            <a:br/>
            <a:r>
              <a:t>3. His leaders will show servant leadership</a:t>
            </a:r>
          </a:p>
        </p:txBody>
      </p:sp>
      <p:sp>
        <p:nvSpPr>
          <p:cNvPr id="202" name="Line"/>
          <p:cNvSpPr/>
          <p:nvPr/>
        </p:nvSpPr>
        <p:spPr>
          <a:xfrm>
            <a:off x="8294882" y="8694384"/>
            <a:ext cx="7794235" cy="1"/>
          </a:xfrm>
          <a:prstGeom prst="line">
            <a:avLst/>
          </a:prstGeom>
          <a:ln w="63500">
            <a:solidFill>
              <a:schemeClr val="accent1">
                <a:alpha val="30086"/>
              </a:schemeClr>
            </a:solidFill>
            <a:miter lim="400000"/>
          </a:ln>
        </p:spPr>
        <p:txBody>
          <a:bodyPr lIns="50800" tIns="50800" rIns="50800" bIns="50800" anchor="ctr"/>
          <a:lstStyle/>
          <a:p>
            <a:pPr/>
          </a:p>
        </p:txBody>
      </p:sp>
      <p:sp>
        <p:nvSpPr>
          <p:cNvPr id="203" name="A Biblical Perspective  of Leadership"/>
          <p:cNvSpPr txBox="1"/>
          <p:nvPr>
            <p:ph type="subTitle" sz="quarter" idx="1"/>
          </p:nvPr>
        </p:nvSpPr>
        <p:spPr>
          <a:xfrm>
            <a:off x="8294882" y="9744899"/>
            <a:ext cx="7981930" cy="2045617"/>
          </a:xfrm>
          <a:prstGeom prst="rect">
            <a:avLst/>
          </a:prstGeom>
        </p:spPr>
        <p:txBody>
          <a:bodyPr/>
          <a:lstStyle/>
          <a:p>
            <a:pPr algn="ctr"/>
            <a:r>
              <a:t>A Biblical Perspective </a:t>
            </a:r>
            <a:br/>
            <a:r>
              <a:t>of Leadership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