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 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 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 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 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 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hristian Salcianu | HIM Research"/>
          <p:cNvSpPr txBox="1"/>
          <p:nvPr>
            <p:ph type="body" idx="21"/>
          </p:nvPr>
        </p:nvSpPr>
        <p:spPr>
          <a:xfrm>
            <a:off x="1201340" y="11508648"/>
            <a:ext cx="21971003" cy="9754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5000"/>
            </a:lvl1pPr>
          </a:lstStyle>
          <a:p>
            <a:pPr/>
            <a:r>
              <a:t>Christian Salcianu | HIM Research</a:t>
            </a:r>
          </a:p>
        </p:txBody>
      </p:sp>
      <p:sp>
        <p:nvSpPr>
          <p:cNvPr id="172" name="Vision, Mission, and Strateg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Vision, Mission, and Strategy</a:t>
            </a:r>
          </a:p>
        </p:txBody>
      </p:sp>
      <p:sp>
        <p:nvSpPr>
          <p:cNvPr id="173" name="Scottish Mission Leadership Skills Training Day, 1 February 2026"/>
          <p:cNvSpPr txBox="1"/>
          <p:nvPr>
            <p:ph type="subTitle" sz="quarter" idx="1"/>
          </p:nvPr>
        </p:nvSpPr>
        <p:spPr>
          <a:xfrm>
            <a:off x="1201342" y="9488254"/>
            <a:ext cx="21971001" cy="1791483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/>
            <a:r>
              <a:t>Scottish Mission Leadership Skills Training Day, 1 February 2026</a:t>
            </a:r>
          </a:p>
        </p:txBody>
      </p:sp>
      <p:sp>
        <p:nvSpPr>
          <p:cNvPr id="174" name="Leadership in Practice"/>
          <p:cNvSpPr txBox="1"/>
          <p:nvPr/>
        </p:nvSpPr>
        <p:spPr>
          <a:xfrm>
            <a:off x="1201340" y="3539813"/>
            <a:ext cx="21971001" cy="135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i="1" sz="7500">
                <a:solidFill>
                  <a:schemeClr val="accent1"/>
                </a:solidFill>
              </a:defRPr>
            </a:lvl1pPr>
          </a:lstStyle>
          <a:p>
            <a:pPr/>
            <a:r>
              <a:t>Leadership in Practice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“Then Jesus said to Simon,…"/>
          <p:cNvSpPr txBox="1"/>
          <p:nvPr/>
        </p:nvSpPr>
        <p:spPr>
          <a:xfrm>
            <a:off x="1997109" y="3134042"/>
            <a:ext cx="20389782" cy="744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7500">
                <a:solidFill>
                  <a:srgbClr val="FFFFFF"/>
                </a:solidFill>
              </a:defRPr>
            </a:pPr>
            <a:r>
              <a:t>“Then Jesus said to Simon, </a:t>
            </a:r>
          </a:p>
          <a:p>
            <a:pPr algn="ctr">
              <a:defRPr sz="7500">
                <a:solidFill>
                  <a:srgbClr val="FFFFFF"/>
                </a:solidFill>
              </a:defRPr>
            </a:pPr>
            <a:r>
              <a:t>‘Don’t be afraid; from now on </a:t>
            </a:r>
            <a:br/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you will fish for people</a:t>
            </a:r>
            <a:r>
              <a:t>.’ </a:t>
            </a:r>
            <a:br/>
            <a:r>
              <a:t>So they pulled their boats up on shore, </a:t>
            </a:r>
            <a:br/>
            <a:r>
              <a:t>left everything and followed him.” </a:t>
            </a:r>
          </a:p>
          <a:p>
            <a:pPr algn="ctr">
              <a:defRPr sz="7500">
                <a:solidFill>
                  <a:srgbClr val="929292"/>
                </a:solidFill>
              </a:defRPr>
            </a:pPr>
            <a:r>
              <a:t>(Luke 5:10-11)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“One night the Lord spoke to Paul in a vision:…"/>
          <p:cNvSpPr txBox="1"/>
          <p:nvPr/>
        </p:nvSpPr>
        <p:spPr>
          <a:xfrm>
            <a:off x="1997109" y="2114105"/>
            <a:ext cx="20389782" cy="948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7500">
                <a:solidFill>
                  <a:srgbClr val="FFFFFF"/>
                </a:solidFill>
              </a:defRPr>
            </a:pPr>
            <a:r>
              <a:t>“One night the Lord spoke to Paul in a vision:</a:t>
            </a:r>
          </a:p>
          <a:p>
            <a:pPr algn="ctr">
              <a:defRPr sz="7500">
                <a:solidFill>
                  <a:srgbClr val="FFFFFF"/>
                </a:solidFill>
              </a:defRPr>
            </a:pPr>
            <a:r>
              <a:t>‘Do not be afraid; keep on speaking, </a:t>
            </a:r>
            <a:br/>
            <a:r>
              <a:t>do not be silent. For I am with you, and no one is going to attack and harm you, because </a:t>
            </a:r>
            <a:br/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I have many people in this city</a:t>
            </a:r>
            <a:r>
              <a:t>.’ </a:t>
            </a:r>
            <a:br/>
            <a:r>
              <a:t>So Paul stayed in Corinth for a year and a half, teaching them the word of God.” </a:t>
            </a:r>
          </a:p>
          <a:p>
            <a:pPr algn="ctr">
              <a:defRPr sz="7500">
                <a:solidFill>
                  <a:srgbClr val="929292"/>
                </a:solidFill>
              </a:defRPr>
            </a:pPr>
            <a:r>
              <a:t>(Acts 18:9-11)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15" r="0" b="1415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233" t="0" r="15739" b="0"/>
          <a:stretch>
            <a:fillRect/>
          </a:stretch>
        </p:blipFill>
        <p:spPr>
          <a:xfrm>
            <a:off x="1074104" y="4049419"/>
            <a:ext cx="8311170" cy="576951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‘I will be with you. And this will be the sign to you that it is I who have sent you: When you have brought the people out of Egypt, you will worship God on this mountain.’”…"/>
          <p:cNvSpPr txBox="1"/>
          <p:nvPr/>
        </p:nvSpPr>
        <p:spPr>
          <a:xfrm>
            <a:off x="10372034" y="3809818"/>
            <a:ext cx="13123528" cy="789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500">
                <a:solidFill>
                  <a:srgbClr val="FFFFFF"/>
                </a:solidFill>
              </a:defRPr>
            </a:pPr>
            <a:r>
              <a:t>‘I will be with you. And this will be the sign to you that it is I who have sent you: When you have brought the people out of Egypt,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you will worship God on this mountain</a:t>
            </a:r>
            <a:r>
              <a:t>.’” </a:t>
            </a:r>
          </a:p>
          <a:p>
            <a:pPr algn="r">
              <a:defRPr sz="7500">
                <a:solidFill>
                  <a:srgbClr val="929292"/>
                </a:solidFill>
              </a:defRPr>
            </a:pPr>
            <a:r>
              <a:t>(Exodus 3:12)</a:t>
            </a:r>
          </a:p>
        </p:txBody>
      </p:sp>
      <p:sp>
        <p:nvSpPr>
          <p:cNvPr id="227" name="“And God said,"/>
          <p:cNvSpPr txBox="1"/>
          <p:nvPr/>
        </p:nvSpPr>
        <p:spPr>
          <a:xfrm>
            <a:off x="1074104" y="2114105"/>
            <a:ext cx="8113415" cy="120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“And God said,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Image"/>
          <p:cNvGrpSpPr/>
          <p:nvPr/>
        </p:nvGrpSpPr>
        <p:grpSpPr>
          <a:xfrm>
            <a:off x="7610267" y="1415454"/>
            <a:ext cx="15730016" cy="11037304"/>
            <a:chOff x="0" y="0"/>
            <a:chExt cx="15730015" cy="11037302"/>
          </a:xfrm>
        </p:grpSpPr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753" r="0" b="0"/>
            <a:stretch>
              <a:fillRect/>
            </a:stretch>
          </p:blipFill>
          <p:spPr>
            <a:xfrm>
              <a:off x="127000" y="88900"/>
              <a:ext cx="15476016" cy="107071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730016" cy="11037303"/>
            </a:xfrm>
            <a:prstGeom prst="rect">
              <a:avLst/>
            </a:prstGeom>
            <a:effectLst/>
          </p:spPr>
        </p:pic>
      </p:grpSp>
      <p:pic>
        <p:nvPicPr>
          <p:cNvPr id="23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233" t="0" r="15739" b="0"/>
          <a:stretch>
            <a:fillRect/>
          </a:stretch>
        </p:blipFill>
        <p:spPr>
          <a:xfrm>
            <a:off x="1074104" y="4049419"/>
            <a:ext cx="8311170" cy="5769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VISION"/>
          <p:cNvSpPr txBox="1"/>
          <p:nvPr>
            <p:ph type="title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100000"/>
              </a:lnSpc>
              <a:defRPr b="1" spc="0" sz="3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235" name="Clarity: “Vision is clear.” It answers “What?” / “Where to?”…"/>
          <p:cNvSpPr txBox="1"/>
          <p:nvPr/>
        </p:nvSpPr>
        <p:spPr>
          <a:xfrm>
            <a:off x="1805445" y="5360625"/>
            <a:ext cx="20655189" cy="6697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Clarity:</a:t>
            </a:r>
            <a:r>
              <a:t> “Vision is clear.” It answers “What?” / “Where to?”</a:t>
            </a:r>
            <a:endParaRPr b="1">
              <a:solidFill>
                <a:schemeClr val="accent1"/>
              </a:solidFill>
            </a:endParaRP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Source:</a:t>
            </a:r>
            <a:r>
              <a:t> It is supplied by God.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Focus:</a:t>
            </a:r>
            <a:r>
              <a:t> Future, projecting a God-ordained reality.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Scope:</a:t>
            </a:r>
            <a:r>
              <a:t> Higher than any human imagination.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Impact:</a:t>
            </a:r>
            <a:r>
              <a:t> No to status quo. A desired change.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2. THE 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THE 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 1.jpeg" descr="Image 1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783" r="0" b="578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0" name="MISSION"/>
          <p:cNvSpPr txBox="1"/>
          <p:nvPr>
            <p:ph type="title" idx="4294967295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/>
          <a:lstStyle>
            <a:lvl1pPr algn="r" defTabSz="825500">
              <a:lnSpc>
                <a:spcPct val="100000"/>
              </a:lnSpc>
              <a:defRPr spc="0" sz="30000">
                <a:solidFill>
                  <a:srgbClr val="FFFFFF"/>
                </a:solidFill>
              </a:defRPr>
            </a:lvl1pPr>
          </a:lstStyle>
          <a:p>
            <a:pPr/>
            <a:r>
              <a:t>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“God did not send his Son into the world to condemn the world, but to save the world through him.” (John 3:17)"/>
          <p:cNvSpPr txBox="1"/>
          <p:nvPr/>
        </p:nvSpPr>
        <p:spPr>
          <a:xfrm>
            <a:off x="1555124" y="3477808"/>
            <a:ext cx="9679950" cy="276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“God did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not</a:t>
            </a:r>
            <a:r>
              <a:t> send his Son into the world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to condemn</a:t>
            </a:r>
            <a:r>
              <a:t> the world, but </a:t>
            </a:r>
            <a:r>
              <a:rPr>
                <a:solidFill>
                  <a:schemeClr val="accent1"/>
                </a:solidFill>
              </a:rPr>
              <a:t>to save</a:t>
            </a:r>
            <a:r>
              <a:t> the world through him.” (John 3:17)</a:t>
            </a:r>
          </a:p>
        </p:txBody>
      </p:sp>
      <p:sp>
        <p:nvSpPr>
          <p:cNvPr id="243" name="Line"/>
          <p:cNvSpPr/>
          <p:nvPr/>
        </p:nvSpPr>
        <p:spPr>
          <a:xfrm>
            <a:off x="1153233" y="6826251"/>
            <a:ext cx="21950533" cy="63498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4" name="Line"/>
          <p:cNvSpPr/>
          <p:nvPr/>
        </p:nvSpPr>
        <p:spPr>
          <a:xfrm flipV="1">
            <a:off x="12160250" y="1771447"/>
            <a:ext cx="0" cy="1004610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5" name="“The Son of Man did not come  to be served, but to serve, and  to give his life as a ransom  for many.” (Mark 10:45)"/>
          <p:cNvSpPr txBox="1"/>
          <p:nvPr/>
        </p:nvSpPr>
        <p:spPr>
          <a:xfrm>
            <a:off x="12958426" y="7973070"/>
            <a:ext cx="9679949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“The Son of Man did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not</a:t>
            </a:r>
            <a:r>
              <a:t> come </a:t>
            </a:r>
            <a:br/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to be served</a:t>
            </a:r>
            <a:r>
              <a:t>, but </a:t>
            </a:r>
            <a:r>
              <a:rPr>
                <a:solidFill>
                  <a:schemeClr val="accent1"/>
                </a:solidFill>
              </a:rPr>
              <a:t>to serve</a:t>
            </a:r>
            <a:r>
              <a:t>, and </a:t>
            </a:r>
            <a:br/>
            <a:r>
              <a:rPr>
                <a:solidFill>
                  <a:schemeClr val="accent1"/>
                </a:solidFill>
              </a:rPr>
              <a:t>to give his life</a:t>
            </a:r>
            <a:r>
              <a:t> as a ransom </a:t>
            </a:r>
            <a:br/>
            <a:r>
              <a:t>for many.” (Mark 10:45)</a:t>
            </a:r>
          </a:p>
        </p:txBody>
      </p:sp>
      <p:sp>
        <p:nvSpPr>
          <p:cNvPr id="246" name="“The Son of Man came to seek and to save the lost.”  (Luke 19:10)"/>
          <p:cNvSpPr txBox="1"/>
          <p:nvPr/>
        </p:nvSpPr>
        <p:spPr>
          <a:xfrm>
            <a:off x="12958426" y="3804416"/>
            <a:ext cx="9679949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“The Son of Man came </a:t>
            </a:r>
            <a:r>
              <a:rPr>
                <a:solidFill>
                  <a:schemeClr val="accent1"/>
                </a:solidFill>
              </a:rPr>
              <a:t>to seek</a:t>
            </a:r>
            <a:r>
              <a:t> and </a:t>
            </a:r>
            <a:r>
              <a:rPr>
                <a:solidFill>
                  <a:schemeClr val="accent1"/>
                </a:solidFill>
              </a:rPr>
              <a:t>to save</a:t>
            </a:r>
            <a:r>
              <a:t> the lost.” </a:t>
            </a:r>
            <a:br/>
            <a:r>
              <a:t>(Luke 19:10)</a:t>
            </a:r>
          </a:p>
        </p:txBody>
      </p:sp>
      <p:sp>
        <p:nvSpPr>
          <p:cNvPr id="247" name="“Do not think that I have come to abolish the Law or the Prophets;  I have not come to abolish them but to fulfill them.” (Matthew 5:17)"/>
          <p:cNvSpPr txBox="1"/>
          <p:nvPr/>
        </p:nvSpPr>
        <p:spPr>
          <a:xfrm>
            <a:off x="1682125" y="7973070"/>
            <a:ext cx="9679949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“Do not think that I have come to abolish the Law or the Prophets; </a:t>
            </a:r>
            <a:br/>
            <a:r>
              <a:t>I have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not</a:t>
            </a:r>
            <a:r>
              <a:t> come </a:t>
            </a:r>
            <a:r>
              <a:rPr>
                <a:solidFill>
                  <a:schemeClr val="accent4">
                    <a:hueOff val="-476017"/>
                    <a:lumOff val="-10042"/>
                  </a:schemeClr>
                </a:solidFill>
              </a:rPr>
              <a:t>to abolish</a:t>
            </a:r>
            <a:r>
              <a:t> them but </a:t>
            </a:r>
            <a:r>
              <a:rPr>
                <a:solidFill>
                  <a:schemeClr val="accent1"/>
                </a:solidFill>
              </a:rPr>
              <a:t>to fulfill</a:t>
            </a:r>
            <a:r>
              <a:t> them.” (Matthew 5:17)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MISSION"/>
          <p:cNvSpPr txBox="1"/>
          <p:nvPr>
            <p:ph type="title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100000"/>
              </a:lnSpc>
              <a:defRPr b="1" spc="0" sz="3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250" name="Clarity: It responds to “Why?”/“What for?” (raison d’être)…"/>
          <p:cNvSpPr txBox="1"/>
          <p:nvPr/>
        </p:nvSpPr>
        <p:spPr>
          <a:xfrm>
            <a:off x="1805445" y="5360625"/>
            <a:ext cx="20190369" cy="6697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Clarity:</a:t>
            </a:r>
            <a:r>
              <a:t> It responds to “Why?”/“What for?” (</a:t>
            </a:r>
            <a:r>
              <a:rPr i="1"/>
              <a:t>raison d’être</a:t>
            </a:r>
            <a:r>
              <a:t>)</a:t>
            </a:r>
            <a:endParaRPr b="1">
              <a:solidFill>
                <a:schemeClr val="accent1"/>
              </a:solidFill>
            </a:endParaRP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Source:</a:t>
            </a:r>
            <a:r>
              <a:t> Mandate from God, embodied by Jesus.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Focus:</a:t>
            </a:r>
            <a:r>
              <a:t> Vision-focused, present-tense declaration.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Scope:</a:t>
            </a:r>
            <a:r>
              <a:t> Universally applicable (entire organisation).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Impact: </a:t>
            </a:r>
            <a:r>
              <a:t>Alignment for a cause.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Image"/>
          <p:cNvGrpSpPr/>
          <p:nvPr/>
        </p:nvGrpSpPr>
        <p:grpSpPr>
          <a:xfrm>
            <a:off x="13449095" y="1414441"/>
            <a:ext cx="10149645" cy="11361025"/>
            <a:chOff x="0" y="0"/>
            <a:chExt cx="10149644" cy="11361024"/>
          </a:xfrm>
        </p:grpSpPr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40147" b="0"/>
            <a:stretch>
              <a:fillRect/>
            </a:stretch>
          </p:blipFill>
          <p:spPr>
            <a:xfrm>
              <a:off x="127000" y="88900"/>
              <a:ext cx="9895645" cy="110308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149645" cy="11361026"/>
            </a:xfrm>
            <a:prstGeom prst="rect">
              <a:avLst/>
            </a:prstGeom>
            <a:effectLst/>
          </p:spPr>
        </p:pic>
      </p:grpSp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095" y="3595150"/>
            <a:ext cx="13833214" cy="699960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Table 1"/>
          <p:cNvGraphicFramePr/>
          <p:nvPr/>
        </p:nvGraphicFramePr>
        <p:xfrm>
          <a:off x="1206496" y="2730500"/>
          <a:ext cx="21971004" cy="8255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979152"/>
                <a:gridCol w="10979152"/>
              </a:tblGrid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A picture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A movie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The destination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The journey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In the future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In the present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Higher (ideal)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Human (doable)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God-given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Human and divine partnership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Acts as a magnet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Acts as a propeller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Revelation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Commandment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Excitement &amp; motivation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Meaning &amp; purpose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Joyful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Painful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b="1" sz="4500"/>
                        <a:t>God-focused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b="1" sz="4500"/>
                        <a:t>Vision-focused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3" name="VISION"/>
          <p:cNvSpPr txBox="1"/>
          <p:nvPr>
            <p:ph type="title"/>
          </p:nvPr>
        </p:nvSpPr>
        <p:spPr>
          <a:xfrm>
            <a:off x="1206496" y="762451"/>
            <a:ext cx="10985504" cy="1816062"/>
          </a:xfrm>
          <a:prstGeom prst="rect">
            <a:avLst/>
          </a:prstGeom>
        </p:spPr>
        <p:txBody>
          <a:bodyPr anchor="t"/>
          <a:lstStyle>
            <a:lvl1pPr algn="ctr" defTabSz="825500">
              <a:lnSpc>
                <a:spcPct val="100000"/>
              </a:lnSpc>
              <a:defRPr b="1" spc="0" sz="1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254" name="MISSION"/>
          <p:cNvSpPr txBox="1"/>
          <p:nvPr/>
        </p:nvSpPr>
        <p:spPr>
          <a:xfrm>
            <a:off x="12192000" y="762451"/>
            <a:ext cx="10985504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255" name="Triangle"/>
          <p:cNvSpPr/>
          <p:nvPr/>
        </p:nvSpPr>
        <p:spPr>
          <a:xfrm rot="5400000">
            <a:off x="245540" y="11968165"/>
            <a:ext cx="885168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6" name="Triangle"/>
          <p:cNvSpPr/>
          <p:nvPr/>
        </p:nvSpPr>
        <p:spPr>
          <a:xfrm flipH="1" rot="16200000">
            <a:off x="23240589" y="11968165"/>
            <a:ext cx="885167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3. THE STRATE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 THE 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lightstock_907982_medium_adc_uk_and_ireland.jpeg" descr="lightstock_907982_medium_adc_uk_and_ireland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8253" t="0" r="18253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61" name="STRATEGY"/>
          <p:cNvSpPr txBox="1"/>
          <p:nvPr>
            <p:ph type="title" idx="4294967295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/>
          <a:lstStyle>
            <a:lvl1pPr algn="r" defTabSz="825500">
              <a:lnSpc>
                <a:spcPct val="100000"/>
              </a:lnSpc>
              <a:defRPr spc="0" sz="30000">
                <a:solidFill>
                  <a:srgbClr val="FFFFFF"/>
                </a:solidFill>
              </a:defRPr>
            </a:lvl1pPr>
          </a:lstStyle>
          <a:p>
            <a:pPr/>
            <a:r>
              <a:t>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lightstock_1037596_medium_adc_uk_and_ireland.jpg" descr="lightstock_1037596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3047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64" name="1 Samuel 17"/>
          <p:cNvSpPr txBox="1"/>
          <p:nvPr>
            <p:ph type="title" idx="4294967295"/>
          </p:nvPr>
        </p:nvSpPr>
        <p:spPr>
          <a:xfrm>
            <a:off x="1913635" y="11393599"/>
            <a:ext cx="21043889" cy="1999192"/>
          </a:xfrm>
          <a:prstGeom prst="rect">
            <a:avLst/>
          </a:prstGeom>
        </p:spPr>
        <p:txBody>
          <a:bodyPr anchor="b"/>
          <a:lstStyle>
            <a:lvl1pPr algn="r">
              <a:defRPr b="0" spc="-159"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 Samuel 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2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Acts 17"/>
          <p:cNvSpPr txBox="1"/>
          <p:nvPr>
            <p:ph type="title" idx="4294967295"/>
          </p:nvPr>
        </p:nvSpPr>
        <p:spPr>
          <a:xfrm>
            <a:off x="1881493" y="754373"/>
            <a:ext cx="21700428" cy="1999193"/>
          </a:xfrm>
          <a:prstGeom prst="rect">
            <a:avLst/>
          </a:prstGeom>
        </p:spPr>
        <p:txBody>
          <a:bodyPr/>
          <a:lstStyle>
            <a:lvl1pPr algn="r">
              <a:defRPr b="0" spc="-159"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Acts 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lightstock_917938_small_adc_uk_and_ireland.jpg" descr="lightstock_917938_small_adc_uk_and_ireland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35984" y="0"/>
            <a:ext cx="24455968" cy="1371572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2 Thessalonians 2"/>
          <p:cNvSpPr txBox="1"/>
          <p:nvPr>
            <p:ph type="title" idx="4294967295"/>
          </p:nvPr>
        </p:nvSpPr>
        <p:spPr>
          <a:xfrm>
            <a:off x="660071" y="11907881"/>
            <a:ext cx="21971004" cy="1540783"/>
          </a:xfrm>
          <a:prstGeom prst="rect">
            <a:avLst/>
          </a:prstGeom>
        </p:spPr>
        <p:txBody>
          <a:bodyPr/>
          <a:lstStyle>
            <a:lvl1pPr>
              <a:defRPr b="0" spc="-159"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 Thessalonians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 11-12-2024 at 20.37.jpeg" descr="Image 11-12-2024 at 20.37.jpeg"/>
          <p:cNvPicPr>
            <a:picLocks noChangeAspect="1"/>
          </p:cNvPicPr>
          <p:nvPr/>
        </p:nvPicPr>
        <p:blipFill>
          <a:blip r:embed="rId2">
            <a:extLst/>
          </a:blip>
          <a:srcRect l="382" t="0" r="0" b="0"/>
          <a:stretch>
            <a:fillRect/>
          </a:stretch>
        </p:blipFill>
        <p:spPr>
          <a:xfrm>
            <a:off x="-1" y="0"/>
            <a:ext cx="2447803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Matthew 28, Mark 16 Luke 24, John 20"/>
          <p:cNvSpPr txBox="1"/>
          <p:nvPr>
            <p:ph type="title" idx="4294967295"/>
          </p:nvPr>
        </p:nvSpPr>
        <p:spPr>
          <a:xfrm>
            <a:off x="627928" y="9055972"/>
            <a:ext cx="21971004" cy="4321752"/>
          </a:xfrm>
          <a:prstGeom prst="rect">
            <a:avLst/>
          </a:prstGeom>
        </p:spPr>
        <p:txBody>
          <a:bodyPr anchor="b"/>
          <a:lstStyle/>
          <a:p>
            <a:pPr>
              <a:defRPr b="0" spc="-159"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Matthew 28, Mark 16</a:t>
            </a:r>
            <a:br/>
            <a:r>
              <a:t>Luke 24, John 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larity: It answers the question “How?” (subject to change)…"/>
          <p:cNvSpPr txBox="1"/>
          <p:nvPr/>
        </p:nvSpPr>
        <p:spPr>
          <a:xfrm>
            <a:off x="1805445" y="5360625"/>
            <a:ext cx="21091815" cy="6697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Clarity:</a:t>
            </a:r>
            <a:r>
              <a:t> It answers the question “How?” (subject to change)</a:t>
            </a:r>
            <a:endParaRPr b="1">
              <a:solidFill>
                <a:schemeClr val="accent1"/>
              </a:solidFill>
            </a:endParaRP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Source:</a:t>
            </a:r>
            <a:r>
              <a:t> The Holy Spirit’s leading (team, data, reflections).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Focus:</a:t>
            </a:r>
            <a:r>
              <a:t> Mission-focused, values-driven, results-oriented.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Scope:</a:t>
            </a:r>
            <a:r>
              <a:t> A step by step approach (teams).</a:t>
            </a:r>
          </a:p>
          <a:p>
            <a:pPr lvl="2" marL="727363" indent="-498763">
              <a:buSzPct val="100000"/>
              <a:buChar char="•"/>
              <a:defRPr sz="6000">
                <a:solidFill>
                  <a:srgbClr val="FFFFFF"/>
                </a:solidFill>
              </a:defRPr>
            </a:pPr>
            <a:r>
              <a:rPr b="1">
                <a:solidFill>
                  <a:schemeClr val="accent1"/>
                </a:solidFill>
              </a:rPr>
              <a:t>Impact: </a:t>
            </a:r>
            <a:r>
              <a:t>Incremental changes.</a:t>
            </a:r>
          </a:p>
        </p:txBody>
      </p:sp>
      <p:sp>
        <p:nvSpPr>
          <p:cNvPr id="276" name="STRATEGY"/>
          <p:cNvSpPr txBox="1"/>
          <p:nvPr>
            <p:ph type="title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100000"/>
              </a:lnSpc>
              <a:defRPr b="1" spc="0" sz="3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" name="Table 1"/>
          <p:cNvGraphicFramePr/>
          <p:nvPr/>
        </p:nvGraphicFramePr>
        <p:xfrm>
          <a:off x="1206496" y="2730500"/>
          <a:ext cx="21971004" cy="8255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979152"/>
                <a:gridCol w="10979152"/>
              </a:tblGrid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Fixed (in stone)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Fluid (adaptable)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Universal (in time and space)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Specific (contextual, cultural)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Enduring (rarely changes, if ever)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Expiring (must be reviewed periodically)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Driven by heart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Driven by head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Defined by the calling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Defined by the guidance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Owned by everyone (all members)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Directed by leaders (team)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Focus on alignment (unity)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Focused on execution (many methods)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Commitment &amp; sacrifice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/>
                        <a:t>Planning &amp; resources allocation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Qualitative (faith, deep, direction)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sz="4500">
                          <a:solidFill>
                            <a:srgbClr val="FFFFFF"/>
                          </a:solidFill>
                        </a:rPr>
                        <a:t>Quantitative (growth, metrics)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014730"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b="1" sz="4500"/>
                        <a:t>Vision-focused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10000"/>
                        </a:lnSpc>
                      </a:pPr>
                      <a:r>
                        <a:rPr b="1" sz="4500"/>
                        <a:t>Mission-focused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79" name="MISSION"/>
          <p:cNvSpPr txBox="1"/>
          <p:nvPr>
            <p:ph type="title"/>
          </p:nvPr>
        </p:nvSpPr>
        <p:spPr>
          <a:xfrm>
            <a:off x="1206496" y="762451"/>
            <a:ext cx="10985504" cy="1816062"/>
          </a:xfrm>
          <a:prstGeom prst="rect">
            <a:avLst/>
          </a:prstGeom>
        </p:spPr>
        <p:txBody>
          <a:bodyPr anchor="t"/>
          <a:lstStyle>
            <a:lvl1pPr algn="ctr" defTabSz="825500">
              <a:lnSpc>
                <a:spcPct val="100000"/>
              </a:lnSpc>
              <a:defRPr b="1" spc="0" sz="1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280" name="STRATEGY"/>
          <p:cNvSpPr txBox="1"/>
          <p:nvPr/>
        </p:nvSpPr>
        <p:spPr>
          <a:xfrm>
            <a:off x="12192000" y="762451"/>
            <a:ext cx="10985504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STRATEGY</a:t>
            </a:r>
          </a:p>
        </p:txBody>
      </p:sp>
      <p:sp>
        <p:nvSpPr>
          <p:cNvPr id="281" name="Triangle"/>
          <p:cNvSpPr/>
          <p:nvPr/>
        </p:nvSpPr>
        <p:spPr>
          <a:xfrm rot="5400000">
            <a:off x="245540" y="11968165"/>
            <a:ext cx="885168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2" name="Triangle"/>
          <p:cNvSpPr/>
          <p:nvPr/>
        </p:nvSpPr>
        <p:spPr>
          <a:xfrm flipH="1" rot="16200000">
            <a:off x="23240589" y="11968165"/>
            <a:ext cx="885167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WORDS (of cau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WORDS (of caution)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“God’s work,    done in God’s way,    will never lack    God’s supplies.”"/>
          <p:cNvSpPr txBox="1"/>
          <p:nvPr>
            <p:ph type="ctrTitle"/>
          </p:nvPr>
        </p:nvSpPr>
        <p:spPr>
          <a:xfrm>
            <a:off x="7913070" y="3587750"/>
            <a:ext cx="12103454" cy="4648200"/>
          </a:xfrm>
          <a:prstGeom prst="rect">
            <a:avLst/>
          </a:prstGeom>
        </p:spPr>
        <p:txBody>
          <a:bodyPr/>
          <a:lstStyle/>
          <a:p>
            <a:pPr defTabSz="817244">
              <a:lnSpc>
                <a:spcPct val="100000"/>
              </a:lnSpc>
              <a:defRPr spc="0" sz="7425"/>
            </a:pPr>
            <a:r>
              <a:t>“God’s work, </a:t>
            </a:r>
            <a:br/>
            <a:r>
              <a:t>  done in God’s way, </a:t>
            </a:r>
            <a:br/>
            <a:r>
              <a:t>  will never lack </a:t>
            </a:r>
            <a:br/>
            <a:r>
              <a:t>  God’s supplies.”</a:t>
            </a:r>
          </a:p>
        </p:txBody>
      </p:sp>
      <p:sp>
        <p:nvSpPr>
          <p:cNvPr id="182" name="Hudson Taylor"/>
          <p:cNvSpPr txBox="1"/>
          <p:nvPr>
            <p:ph type="subTitle" sz="quarter" idx="1"/>
          </p:nvPr>
        </p:nvSpPr>
        <p:spPr>
          <a:xfrm>
            <a:off x="8533458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Hudson Taylor</a:t>
            </a:r>
          </a:p>
        </p:txBody>
      </p:sp>
      <p:sp>
        <p:nvSpPr>
          <p:cNvPr id="183" name="Line"/>
          <p:cNvSpPr/>
          <p:nvPr/>
        </p:nvSpPr>
        <p:spPr>
          <a:xfrm flipV="1">
            <a:off x="6848462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ADICAL"/>
          <p:cNvSpPr txBox="1"/>
          <p:nvPr>
            <p:ph type="title"/>
          </p:nvPr>
        </p:nvSpPr>
        <p:spPr>
          <a:xfrm>
            <a:off x="594080" y="3222151"/>
            <a:ext cx="6490050" cy="1816062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100000"/>
              </a:lnSpc>
              <a:defRPr b="1" spc="0" sz="10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RADICAL</a:t>
            </a:r>
          </a:p>
        </p:txBody>
      </p:sp>
      <p:sp>
        <p:nvSpPr>
          <p:cNvPr id="287" name="APPEAL, DECISION"/>
          <p:cNvSpPr txBox="1"/>
          <p:nvPr/>
        </p:nvSpPr>
        <p:spPr>
          <a:xfrm>
            <a:off x="8100129" y="5242006"/>
            <a:ext cx="16029871" cy="181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APPEAL, DECISION</a:t>
            </a:r>
          </a:p>
        </p:txBody>
      </p:sp>
      <p:sp>
        <p:nvSpPr>
          <p:cNvPr id="288" name="URGENT"/>
          <p:cNvSpPr txBox="1"/>
          <p:nvPr/>
        </p:nvSpPr>
        <p:spPr>
          <a:xfrm>
            <a:off x="594080" y="5242006"/>
            <a:ext cx="6490050" cy="181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URGENT</a:t>
            </a:r>
          </a:p>
        </p:txBody>
      </p:sp>
      <p:sp>
        <p:nvSpPr>
          <p:cNvPr id="289" name="MEMBER INVOLVEMENT"/>
          <p:cNvSpPr txBox="1"/>
          <p:nvPr/>
        </p:nvSpPr>
        <p:spPr>
          <a:xfrm>
            <a:off x="8100129" y="7261862"/>
            <a:ext cx="16029871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MEMBER INVOLVEMENT</a:t>
            </a:r>
          </a:p>
        </p:txBody>
      </p:sp>
      <p:sp>
        <p:nvSpPr>
          <p:cNvPr id="290" name="TOTAL"/>
          <p:cNvSpPr txBox="1"/>
          <p:nvPr/>
        </p:nvSpPr>
        <p:spPr>
          <a:xfrm>
            <a:off x="594080" y="7261862"/>
            <a:ext cx="6490050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TOTAL</a:t>
            </a:r>
          </a:p>
        </p:txBody>
      </p:sp>
      <p:sp>
        <p:nvSpPr>
          <p:cNvPr id="291" name="HOPE, CHANCE"/>
          <p:cNvSpPr txBox="1"/>
          <p:nvPr/>
        </p:nvSpPr>
        <p:spPr>
          <a:xfrm>
            <a:off x="8100129" y="9281717"/>
            <a:ext cx="16029871" cy="181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HOPE, CHANCE</a:t>
            </a:r>
          </a:p>
        </p:txBody>
      </p:sp>
      <p:sp>
        <p:nvSpPr>
          <p:cNvPr id="292" name="FINAL"/>
          <p:cNvSpPr txBox="1"/>
          <p:nvPr/>
        </p:nvSpPr>
        <p:spPr>
          <a:xfrm>
            <a:off x="594080" y="9281717"/>
            <a:ext cx="6490050" cy="1816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FINAL</a:t>
            </a:r>
          </a:p>
        </p:txBody>
      </p:sp>
      <p:sp>
        <p:nvSpPr>
          <p:cNvPr id="293" name="Line"/>
          <p:cNvSpPr/>
          <p:nvPr/>
        </p:nvSpPr>
        <p:spPr>
          <a:xfrm flipV="1">
            <a:off x="7592129" y="2287704"/>
            <a:ext cx="1" cy="994831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PRAYER, MISSION"/>
          <p:cNvSpPr txBox="1"/>
          <p:nvPr/>
        </p:nvSpPr>
        <p:spPr>
          <a:xfrm>
            <a:off x="8100129" y="3222151"/>
            <a:ext cx="15310453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</a:defRPr>
            </a:lvl1pPr>
          </a:lstStyle>
          <a:p>
            <a:pPr/>
            <a:r>
              <a:t>PRAYER, 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WORDS (of clarity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WORDS (of clarity)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" name="Table 1"/>
          <p:cNvGraphicFramePr/>
          <p:nvPr/>
        </p:nvGraphicFramePr>
        <p:xfrm>
          <a:off x="1206496" y="3898900"/>
          <a:ext cx="21971004" cy="8255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7319434"/>
                <a:gridCol w="7319434"/>
                <a:gridCol w="7319434"/>
              </a:tblGrid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i="1" sz="4800">
                          <a:solidFill>
                            <a:srgbClr val="FFFFFF"/>
                          </a:solidFill>
                        </a:rPr>
                        <a:t>What / Where to?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i="1" sz="4800">
                          <a:solidFill>
                            <a:srgbClr val="FFFFFF"/>
                          </a:solidFill>
                        </a:rPr>
                        <a:t>Why? What for?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i="1" sz="4800">
                          <a:solidFill>
                            <a:srgbClr val="FFFFFF"/>
                          </a:solidFill>
                        </a:rPr>
                        <a:t>How?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Long term destination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Core mandate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Action plan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Mental image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Deep (internalised)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Implementation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Desired future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Buying in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Execution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Guiding purpose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Sacrifices for values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Goals &amp; results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Aspirational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Commitment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chemeClr val="accent1">
                              <a:hueOff val="114395"/>
                              <a:lumOff val="-24975"/>
                            </a:schemeClr>
                          </a:solidFill>
                        </a:rPr>
                        <a:t>Resource allocation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</a:tr>
              <a:tr h="1177471"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Ideal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Owning &amp; stewardship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90000"/>
                        </a:lnSpc>
                        <a:spcBef>
                          <a:spcPts val="4500"/>
                        </a:spcBef>
                      </a:pPr>
                      <a:r>
                        <a:rPr b="1" sz="4800">
                          <a:solidFill>
                            <a:srgbClr val="FFFFFF"/>
                          </a:solidFill>
                        </a:rPr>
                        <a:t>Evaluation to optimise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99" name="MISSION"/>
          <p:cNvSpPr txBox="1"/>
          <p:nvPr>
            <p:ph type="title"/>
          </p:nvPr>
        </p:nvSpPr>
        <p:spPr>
          <a:xfrm>
            <a:off x="8538633" y="1270451"/>
            <a:ext cx="7306734" cy="1816062"/>
          </a:xfrm>
          <a:prstGeom prst="rect">
            <a:avLst/>
          </a:prstGeom>
        </p:spPr>
        <p:txBody>
          <a:bodyPr anchor="t"/>
          <a:lstStyle>
            <a:lvl1pPr algn="ctr" defTabSz="825500">
              <a:lnSpc>
                <a:spcPct val="100000"/>
              </a:lnSpc>
              <a:defRPr b="1" spc="0" sz="80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300" name="STRATEGY"/>
          <p:cNvSpPr txBox="1"/>
          <p:nvPr/>
        </p:nvSpPr>
        <p:spPr>
          <a:xfrm>
            <a:off x="15845364" y="1270451"/>
            <a:ext cx="7332139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</a:defRPr>
            </a:lvl1pPr>
          </a:lstStyle>
          <a:p>
            <a:pPr/>
            <a:r>
              <a:t>STRATEGY</a:t>
            </a:r>
          </a:p>
        </p:txBody>
      </p:sp>
      <p:sp>
        <p:nvSpPr>
          <p:cNvPr id="301" name="VISION"/>
          <p:cNvSpPr txBox="1"/>
          <p:nvPr/>
        </p:nvSpPr>
        <p:spPr>
          <a:xfrm>
            <a:off x="1206496" y="1270451"/>
            <a:ext cx="7306734" cy="181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302" name="Line"/>
          <p:cNvSpPr/>
          <p:nvPr/>
        </p:nvSpPr>
        <p:spPr>
          <a:xfrm flipV="1">
            <a:off x="8481479" y="1355205"/>
            <a:ext cx="1" cy="164655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3" name="Line"/>
          <p:cNvSpPr/>
          <p:nvPr/>
        </p:nvSpPr>
        <p:spPr>
          <a:xfrm flipV="1">
            <a:off x="15847479" y="1355205"/>
            <a:ext cx="1" cy="164655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4" name="Triangle"/>
          <p:cNvSpPr/>
          <p:nvPr/>
        </p:nvSpPr>
        <p:spPr>
          <a:xfrm rot="10800000">
            <a:off x="19022279" y="3001759"/>
            <a:ext cx="885168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5" name="Triangle"/>
          <p:cNvSpPr/>
          <p:nvPr/>
        </p:nvSpPr>
        <p:spPr>
          <a:xfrm flipH="1">
            <a:off x="19022279" y="12340505"/>
            <a:ext cx="885168" cy="697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Line"/>
          <p:cNvSpPr/>
          <p:nvPr/>
        </p:nvSpPr>
        <p:spPr>
          <a:xfrm>
            <a:off x="1879653" y="6135535"/>
            <a:ext cx="4218362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8" name="See"/>
          <p:cNvSpPr txBox="1"/>
          <p:nvPr/>
        </p:nvSpPr>
        <p:spPr>
          <a:xfrm>
            <a:off x="1879653" y="4681946"/>
            <a:ext cx="4218362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See</a:t>
            </a:r>
          </a:p>
        </p:txBody>
      </p:sp>
      <p:sp>
        <p:nvSpPr>
          <p:cNvPr id="309" name="Write"/>
          <p:cNvSpPr txBox="1"/>
          <p:nvPr/>
        </p:nvSpPr>
        <p:spPr>
          <a:xfrm>
            <a:off x="10082819" y="4681946"/>
            <a:ext cx="4218361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Write</a:t>
            </a:r>
          </a:p>
        </p:txBody>
      </p:sp>
      <p:sp>
        <p:nvSpPr>
          <p:cNvPr id="310" name="Send"/>
          <p:cNvSpPr txBox="1"/>
          <p:nvPr/>
        </p:nvSpPr>
        <p:spPr>
          <a:xfrm>
            <a:off x="18285986" y="4681946"/>
            <a:ext cx="4218361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Send</a:t>
            </a:r>
          </a:p>
        </p:txBody>
      </p:sp>
      <p:sp>
        <p:nvSpPr>
          <p:cNvPr id="311" name="Line"/>
          <p:cNvSpPr/>
          <p:nvPr/>
        </p:nvSpPr>
        <p:spPr>
          <a:xfrm>
            <a:off x="10082819" y="6072035"/>
            <a:ext cx="4218361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2" name="Line"/>
          <p:cNvSpPr/>
          <p:nvPr/>
        </p:nvSpPr>
        <p:spPr>
          <a:xfrm>
            <a:off x="18285986" y="6167285"/>
            <a:ext cx="4218361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3" name="Line"/>
          <p:cNvSpPr/>
          <p:nvPr/>
        </p:nvSpPr>
        <p:spPr>
          <a:xfrm flipV="1">
            <a:off x="8153917" y="4287033"/>
            <a:ext cx="1" cy="772466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4" name="Line"/>
          <p:cNvSpPr/>
          <p:nvPr/>
        </p:nvSpPr>
        <p:spPr>
          <a:xfrm flipV="1">
            <a:off x="16324470" y="4287033"/>
            <a:ext cx="1" cy="772466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VISION"/>
          <p:cNvSpPr txBox="1"/>
          <p:nvPr/>
        </p:nvSpPr>
        <p:spPr>
          <a:xfrm>
            <a:off x="1879653" y="8026755"/>
            <a:ext cx="421836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316" name="MISSION"/>
          <p:cNvSpPr txBox="1"/>
          <p:nvPr/>
        </p:nvSpPr>
        <p:spPr>
          <a:xfrm>
            <a:off x="10082819" y="8026755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317" name="STRATEGY"/>
          <p:cNvSpPr txBox="1"/>
          <p:nvPr/>
        </p:nvSpPr>
        <p:spPr>
          <a:xfrm>
            <a:off x="18285986" y="8026755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STRATEGY</a:t>
            </a:r>
          </a:p>
        </p:txBody>
      </p:sp>
      <p:sp>
        <p:nvSpPr>
          <p:cNvPr id="318" name="Receive"/>
          <p:cNvSpPr txBox="1"/>
          <p:nvPr/>
        </p:nvSpPr>
        <p:spPr>
          <a:xfrm>
            <a:off x="1879653" y="6441479"/>
            <a:ext cx="421836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Receive</a:t>
            </a:r>
          </a:p>
        </p:txBody>
      </p:sp>
      <p:sp>
        <p:nvSpPr>
          <p:cNvPr id="319" name="Articulate"/>
          <p:cNvSpPr txBox="1"/>
          <p:nvPr/>
        </p:nvSpPr>
        <p:spPr>
          <a:xfrm>
            <a:off x="9894044" y="6441479"/>
            <a:ext cx="459591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Articulate</a:t>
            </a:r>
          </a:p>
        </p:txBody>
      </p:sp>
      <p:sp>
        <p:nvSpPr>
          <p:cNvPr id="320" name="Do"/>
          <p:cNvSpPr txBox="1"/>
          <p:nvPr/>
        </p:nvSpPr>
        <p:spPr>
          <a:xfrm>
            <a:off x="18285986" y="6441479"/>
            <a:ext cx="4218361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Do</a:t>
            </a:r>
          </a:p>
        </p:txBody>
      </p:sp>
      <p:sp>
        <p:nvSpPr>
          <p:cNvPr id="321" name="The Father"/>
          <p:cNvSpPr txBox="1"/>
          <p:nvPr/>
        </p:nvSpPr>
        <p:spPr>
          <a:xfrm>
            <a:off x="1879653" y="9612031"/>
            <a:ext cx="4218362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i="1" sz="5000">
                <a:solidFill>
                  <a:srgbClr val="FFFFFF"/>
                </a:solidFill>
              </a:defRPr>
            </a:lvl1pPr>
          </a:lstStyle>
          <a:p>
            <a:pPr/>
            <a:r>
              <a:t>The Father</a:t>
            </a:r>
          </a:p>
        </p:txBody>
      </p:sp>
      <p:sp>
        <p:nvSpPr>
          <p:cNvPr id="322" name="Jesus Christ"/>
          <p:cNvSpPr txBox="1"/>
          <p:nvPr/>
        </p:nvSpPr>
        <p:spPr>
          <a:xfrm>
            <a:off x="10082819" y="9612031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i="1" sz="5000">
                <a:solidFill>
                  <a:srgbClr val="FFFFFF"/>
                </a:solidFill>
              </a:defRPr>
            </a:lvl1pPr>
          </a:lstStyle>
          <a:p>
            <a:pPr/>
            <a:r>
              <a:t>Jesus Christ</a:t>
            </a:r>
          </a:p>
        </p:txBody>
      </p:sp>
      <p:sp>
        <p:nvSpPr>
          <p:cNvPr id="323" name="The Holy Spirit"/>
          <p:cNvSpPr txBox="1"/>
          <p:nvPr/>
        </p:nvSpPr>
        <p:spPr>
          <a:xfrm>
            <a:off x="18158986" y="9612031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08990">
              <a:lnSpc>
                <a:spcPct val="100000"/>
              </a:lnSpc>
              <a:spcBef>
                <a:spcPts val="0"/>
              </a:spcBef>
              <a:defRPr i="1" sz="4900">
                <a:solidFill>
                  <a:srgbClr val="FFFFFF"/>
                </a:solidFill>
              </a:defRPr>
            </a:lvl1pPr>
          </a:lstStyle>
          <a:p>
            <a:pPr/>
            <a:r>
              <a:t>The Holy Spirit</a:t>
            </a:r>
          </a:p>
        </p:txBody>
      </p:sp>
      <p:sp>
        <p:nvSpPr>
          <p:cNvPr id="324" name="“What you see, write in a book and  send it to the seven churches.”"/>
          <p:cNvSpPr txBox="1"/>
          <p:nvPr/>
        </p:nvSpPr>
        <p:spPr>
          <a:xfrm>
            <a:off x="2237935" y="1410255"/>
            <a:ext cx="19908130" cy="262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</a:defRPr>
            </a:pPr>
            <a:r>
              <a:t>“What you see, write in a book and </a:t>
            </a:r>
            <a:br/>
            <a:r>
              <a:t>send it to the seven churches.”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“God’s work,    done in God’s way,    will never lack    God’s supplies.”"/>
          <p:cNvSpPr txBox="1"/>
          <p:nvPr>
            <p:ph type="ctrTitle"/>
          </p:nvPr>
        </p:nvSpPr>
        <p:spPr>
          <a:xfrm>
            <a:off x="7913070" y="3587750"/>
            <a:ext cx="12103454" cy="4648200"/>
          </a:xfrm>
          <a:prstGeom prst="rect">
            <a:avLst/>
          </a:prstGeom>
        </p:spPr>
        <p:txBody>
          <a:bodyPr/>
          <a:lstStyle/>
          <a:p>
            <a:pPr defTabSz="817244">
              <a:lnSpc>
                <a:spcPct val="100000"/>
              </a:lnSpc>
              <a:defRPr spc="0" sz="7425"/>
            </a:pPr>
            <a:r>
              <a:t>“God’s work, </a:t>
            </a:r>
            <a:br/>
            <a:r>
              <a:t>  done in God’s way, </a:t>
            </a:r>
            <a:br/>
            <a:r>
              <a:t>  will never lack </a:t>
            </a:r>
            <a:br/>
            <a:r>
              <a:t>  God’s supplies.”</a:t>
            </a:r>
          </a:p>
        </p:txBody>
      </p:sp>
      <p:sp>
        <p:nvSpPr>
          <p:cNvPr id="327" name="Hudson Taylor"/>
          <p:cNvSpPr txBox="1"/>
          <p:nvPr>
            <p:ph type="subTitle" sz="quarter" idx="1"/>
          </p:nvPr>
        </p:nvSpPr>
        <p:spPr>
          <a:xfrm>
            <a:off x="8533458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Hudson Taylor</a:t>
            </a:r>
          </a:p>
        </p:txBody>
      </p:sp>
      <p:sp>
        <p:nvSpPr>
          <p:cNvPr id="328" name="Line"/>
          <p:cNvSpPr/>
          <p:nvPr/>
        </p:nvSpPr>
        <p:spPr>
          <a:xfrm flipV="1">
            <a:off x="6848462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“God’s work,    done in God’s way,    will never lack    God’s supplies.”"/>
          <p:cNvSpPr txBox="1"/>
          <p:nvPr>
            <p:ph type="ctrTitle"/>
          </p:nvPr>
        </p:nvSpPr>
        <p:spPr>
          <a:xfrm>
            <a:off x="4047192" y="3587750"/>
            <a:ext cx="12103454" cy="4648200"/>
          </a:xfrm>
          <a:prstGeom prst="rect">
            <a:avLst/>
          </a:prstGeom>
        </p:spPr>
        <p:txBody>
          <a:bodyPr/>
          <a:lstStyle/>
          <a:p>
            <a:pPr defTabSz="817244">
              <a:lnSpc>
                <a:spcPct val="100000"/>
              </a:lnSpc>
              <a:defRPr spc="0" sz="7425"/>
            </a:pPr>
            <a:r>
              <a:t>“</a:t>
            </a:r>
            <a:r>
              <a:rPr>
                <a:solidFill>
                  <a:schemeClr val="accent1"/>
                </a:solidFill>
              </a:rPr>
              <a:t>God’s work</a:t>
            </a:r>
            <a:r>
              <a:t>, </a:t>
            </a:r>
            <a:br/>
            <a:r>
              <a:t>  done in God’s way, </a:t>
            </a:r>
            <a:br/>
            <a:r>
              <a:t>  will never lack </a:t>
            </a:r>
            <a:br/>
            <a:r>
              <a:t>  God’s supplies.”</a:t>
            </a:r>
          </a:p>
        </p:txBody>
      </p:sp>
      <p:sp>
        <p:nvSpPr>
          <p:cNvPr id="331" name="Hudson Taylor"/>
          <p:cNvSpPr txBox="1"/>
          <p:nvPr>
            <p:ph type="subTitle" sz="quarter" idx="1"/>
          </p:nvPr>
        </p:nvSpPr>
        <p:spPr>
          <a:xfrm>
            <a:off x="4667580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Hudson Taylor</a:t>
            </a:r>
          </a:p>
        </p:txBody>
      </p:sp>
      <p:sp>
        <p:nvSpPr>
          <p:cNvPr id="332" name="Line"/>
          <p:cNvSpPr/>
          <p:nvPr/>
        </p:nvSpPr>
        <p:spPr>
          <a:xfrm flipV="1">
            <a:off x="2982584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33" name="VISION"/>
          <p:cNvSpPr txBox="1"/>
          <p:nvPr/>
        </p:nvSpPr>
        <p:spPr>
          <a:xfrm>
            <a:off x="13565331" y="941209"/>
            <a:ext cx="9772575" cy="20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chemeClr val="accent1"/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335" name="Connection Line"/>
          <p:cNvSpPr/>
          <p:nvPr/>
        </p:nvSpPr>
        <p:spPr>
          <a:xfrm>
            <a:off x="9804118" y="2181617"/>
            <a:ext cx="3133996" cy="1253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93" fill="norm" stroke="1" extrusionOk="0">
                <a:moveTo>
                  <a:pt x="0" y="18693"/>
                </a:moveTo>
                <a:cubicBezTo>
                  <a:pt x="5478" y="2871"/>
                  <a:pt x="12678" y="-2907"/>
                  <a:pt x="21600" y="1359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“God’s work,    done in God’s way,    will never lack    God’s supplies.”"/>
          <p:cNvSpPr txBox="1"/>
          <p:nvPr>
            <p:ph type="ctrTitle"/>
          </p:nvPr>
        </p:nvSpPr>
        <p:spPr>
          <a:xfrm>
            <a:off x="4047192" y="3587750"/>
            <a:ext cx="12103454" cy="4648200"/>
          </a:xfrm>
          <a:prstGeom prst="rect">
            <a:avLst/>
          </a:prstGeom>
        </p:spPr>
        <p:txBody>
          <a:bodyPr/>
          <a:lstStyle/>
          <a:p>
            <a:pPr defTabSz="817244">
              <a:lnSpc>
                <a:spcPct val="100000"/>
              </a:lnSpc>
              <a:defRPr spc="0" sz="7425"/>
            </a:pPr>
            <a:r>
              <a:t>“God’s work, </a:t>
            </a:r>
            <a:br/>
            <a:r>
              <a:t>  done in </a:t>
            </a:r>
            <a:r>
              <a:rPr>
                <a:solidFill>
                  <a:schemeClr val="accent1"/>
                </a:solidFill>
              </a:rPr>
              <a:t>God’s way</a:t>
            </a:r>
            <a:r>
              <a:t>, </a:t>
            </a:r>
            <a:br/>
            <a:r>
              <a:t>  will never lack </a:t>
            </a:r>
            <a:br/>
            <a:r>
              <a:t>  God’s supplies.”</a:t>
            </a:r>
          </a:p>
        </p:txBody>
      </p:sp>
      <p:sp>
        <p:nvSpPr>
          <p:cNvPr id="338" name="Hudson Taylor"/>
          <p:cNvSpPr txBox="1"/>
          <p:nvPr>
            <p:ph type="subTitle" sz="quarter" idx="1"/>
          </p:nvPr>
        </p:nvSpPr>
        <p:spPr>
          <a:xfrm>
            <a:off x="4667580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Hudson Taylor</a:t>
            </a:r>
          </a:p>
        </p:txBody>
      </p:sp>
      <p:sp>
        <p:nvSpPr>
          <p:cNvPr id="339" name="Line"/>
          <p:cNvSpPr/>
          <p:nvPr/>
        </p:nvSpPr>
        <p:spPr>
          <a:xfrm flipV="1">
            <a:off x="2982584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0" name="VISION"/>
          <p:cNvSpPr txBox="1"/>
          <p:nvPr/>
        </p:nvSpPr>
        <p:spPr>
          <a:xfrm>
            <a:off x="13565331" y="941209"/>
            <a:ext cx="9772575" cy="20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rgbClr val="FFFFFF"/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341" name="MISSION"/>
          <p:cNvSpPr txBox="1"/>
          <p:nvPr/>
        </p:nvSpPr>
        <p:spPr>
          <a:xfrm>
            <a:off x="16538616" y="5594944"/>
            <a:ext cx="7072209" cy="2054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chemeClr val="accent1"/>
                </a:solidFill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344" name="Connection Line"/>
          <p:cNvSpPr/>
          <p:nvPr/>
        </p:nvSpPr>
        <p:spPr>
          <a:xfrm>
            <a:off x="9804118" y="2181617"/>
            <a:ext cx="3133996" cy="1253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93" fill="norm" stroke="1" extrusionOk="0">
                <a:moveTo>
                  <a:pt x="0" y="18693"/>
                </a:moveTo>
                <a:cubicBezTo>
                  <a:pt x="5478" y="2871"/>
                  <a:pt x="12678" y="-2907"/>
                  <a:pt x="21600" y="1359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45" name="Connection Line"/>
          <p:cNvSpPr/>
          <p:nvPr/>
        </p:nvSpPr>
        <p:spPr>
          <a:xfrm>
            <a:off x="13410272" y="4942070"/>
            <a:ext cx="3059220" cy="1004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75" fill="norm" stroke="1" extrusionOk="0">
                <a:moveTo>
                  <a:pt x="0" y="3410"/>
                </a:moveTo>
                <a:cubicBezTo>
                  <a:pt x="8497" y="-4025"/>
                  <a:pt x="15697" y="697"/>
                  <a:pt x="21600" y="17575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“God’s work,    done in God’s way,    will never lack    God’s supplies.”"/>
          <p:cNvSpPr txBox="1"/>
          <p:nvPr>
            <p:ph type="ctrTitle"/>
          </p:nvPr>
        </p:nvSpPr>
        <p:spPr>
          <a:xfrm>
            <a:off x="4047192" y="3587750"/>
            <a:ext cx="12103454" cy="4648200"/>
          </a:xfrm>
          <a:prstGeom prst="rect">
            <a:avLst/>
          </a:prstGeom>
        </p:spPr>
        <p:txBody>
          <a:bodyPr/>
          <a:lstStyle/>
          <a:p>
            <a:pPr defTabSz="817244">
              <a:lnSpc>
                <a:spcPct val="100000"/>
              </a:lnSpc>
              <a:defRPr spc="0" sz="7425"/>
            </a:pPr>
            <a:r>
              <a:t>“God’s work, </a:t>
            </a:r>
            <a:br/>
            <a:r>
              <a:t>  done in God’s way, </a:t>
            </a:r>
            <a:br/>
            <a:r>
              <a:t>  will never lack </a:t>
            </a:r>
            <a:br/>
            <a:r>
              <a:t>  </a:t>
            </a:r>
            <a:r>
              <a:rPr>
                <a:solidFill>
                  <a:schemeClr val="accent1"/>
                </a:solidFill>
              </a:rPr>
              <a:t>God’s supplies</a:t>
            </a:r>
            <a:r>
              <a:t>.”</a:t>
            </a:r>
          </a:p>
        </p:txBody>
      </p:sp>
      <p:sp>
        <p:nvSpPr>
          <p:cNvPr id="348" name="Hudson Taylor"/>
          <p:cNvSpPr txBox="1"/>
          <p:nvPr>
            <p:ph type="subTitle" sz="quarter" idx="1"/>
          </p:nvPr>
        </p:nvSpPr>
        <p:spPr>
          <a:xfrm>
            <a:off x="4667580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Hudson Taylor</a:t>
            </a:r>
          </a:p>
        </p:txBody>
      </p:sp>
      <p:sp>
        <p:nvSpPr>
          <p:cNvPr id="349" name="Line"/>
          <p:cNvSpPr/>
          <p:nvPr/>
        </p:nvSpPr>
        <p:spPr>
          <a:xfrm flipV="1">
            <a:off x="2982584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VISION"/>
          <p:cNvSpPr txBox="1"/>
          <p:nvPr/>
        </p:nvSpPr>
        <p:spPr>
          <a:xfrm>
            <a:off x="13565331" y="941209"/>
            <a:ext cx="9772575" cy="205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rgbClr val="FFFFFF"/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351" name="MISSION"/>
          <p:cNvSpPr txBox="1"/>
          <p:nvPr/>
        </p:nvSpPr>
        <p:spPr>
          <a:xfrm>
            <a:off x="16538616" y="5594944"/>
            <a:ext cx="7072209" cy="2054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rgbClr val="FFFFFF"/>
                </a:solidFill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352" name="STRATEGY"/>
          <p:cNvSpPr txBox="1"/>
          <p:nvPr/>
        </p:nvSpPr>
        <p:spPr>
          <a:xfrm>
            <a:off x="13378702" y="10103079"/>
            <a:ext cx="9772575" cy="2054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chemeClr val="accent1"/>
                </a:solidFill>
              </a:defRPr>
            </a:lvl1pPr>
          </a:lstStyle>
          <a:p>
            <a:pPr/>
            <a:r>
              <a:t>STRATEGY</a:t>
            </a:r>
          </a:p>
        </p:txBody>
      </p:sp>
      <p:sp>
        <p:nvSpPr>
          <p:cNvPr id="356" name="Connection Line"/>
          <p:cNvSpPr/>
          <p:nvPr/>
        </p:nvSpPr>
        <p:spPr>
          <a:xfrm>
            <a:off x="9804118" y="2181617"/>
            <a:ext cx="3133996" cy="1253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93" fill="norm" stroke="1" extrusionOk="0">
                <a:moveTo>
                  <a:pt x="0" y="18693"/>
                </a:moveTo>
                <a:cubicBezTo>
                  <a:pt x="5478" y="2871"/>
                  <a:pt x="12678" y="-2907"/>
                  <a:pt x="21600" y="1359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7" name="Connection Line"/>
          <p:cNvSpPr/>
          <p:nvPr/>
        </p:nvSpPr>
        <p:spPr>
          <a:xfrm>
            <a:off x="13410272" y="4942070"/>
            <a:ext cx="3059220" cy="1004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75" fill="norm" stroke="1" extrusionOk="0">
                <a:moveTo>
                  <a:pt x="0" y="3410"/>
                </a:moveTo>
                <a:cubicBezTo>
                  <a:pt x="8497" y="-4025"/>
                  <a:pt x="15697" y="697"/>
                  <a:pt x="21600" y="17575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8" name="Connection Line"/>
          <p:cNvSpPr/>
          <p:nvPr/>
        </p:nvSpPr>
        <p:spPr>
          <a:xfrm>
            <a:off x="12151083" y="8053014"/>
            <a:ext cx="1987875" cy="2269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3072" y="2695"/>
                  <a:pt x="20272" y="9895"/>
                  <a:pt x="21600" y="21600"/>
                </a:cubicBezTo>
              </a:path>
            </a:pathLst>
          </a:custGeom>
          <a:ln w="1270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lightstock_867865_medium_adc_uk_and_ireland.jpg" descr="lightstock_867865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387" r="0" b="938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61" name="Vision, Mission, and Strategy"/>
          <p:cNvSpPr txBox="1"/>
          <p:nvPr>
            <p:ph type="title" idx="4294967295"/>
          </p:nvPr>
        </p:nvSpPr>
        <p:spPr>
          <a:xfrm>
            <a:off x="1206496" y="751350"/>
            <a:ext cx="21971004" cy="24459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anchor="b"/>
          <a:lstStyle>
            <a:lvl1pPr algn="ctr"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Vision, Mission, and Strategy</a:t>
            </a:r>
          </a:p>
        </p:txBody>
      </p:sp>
      <p:sp>
        <p:nvSpPr>
          <p:cNvPr id="362" name="Christian Salcianu | HIM Research"/>
          <p:cNvSpPr txBox="1"/>
          <p:nvPr/>
        </p:nvSpPr>
        <p:spPr>
          <a:xfrm>
            <a:off x="1201340" y="12143648"/>
            <a:ext cx="21971003" cy="97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</a:defRPr>
            </a:lvl1pPr>
          </a:lstStyle>
          <a:p>
            <a:pPr/>
            <a:r>
              <a:t>Christian Salcianu | HIM Research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lightstock_867865_medium_adc_uk_and_ireland.jpg" descr="lightstock_867865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9387" r="0" b="938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“A person can receive    only what is given them    from heaven.”"/>
          <p:cNvSpPr txBox="1"/>
          <p:nvPr>
            <p:ph type="ctrTitle"/>
          </p:nvPr>
        </p:nvSpPr>
        <p:spPr>
          <a:xfrm>
            <a:off x="7913070" y="3587750"/>
            <a:ext cx="12810969" cy="4648200"/>
          </a:xfrm>
          <a:prstGeom prst="rect">
            <a:avLst/>
          </a:prstGeom>
        </p:spPr>
        <p:txBody>
          <a:bodyPr/>
          <a:lstStyle/>
          <a:p>
            <a:pPr defTabSz="825500">
              <a:lnSpc>
                <a:spcPct val="100000"/>
              </a:lnSpc>
              <a:defRPr spc="0" sz="7500"/>
            </a:pPr>
            <a:r>
              <a:t>“A person can receive </a:t>
            </a:r>
            <a:br/>
            <a:r>
              <a:t>  only what is given them </a:t>
            </a:r>
            <a:br/>
            <a:r>
              <a:t>  from heaven.”</a:t>
            </a:r>
          </a:p>
        </p:txBody>
      </p:sp>
      <p:sp>
        <p:nvSpPr>
          <p:cNvPr id="188" name="John 3:27"/>
          <p:cNvSpPr txBox="1"/>
          <p:nvPr>
            <p:ph type="subTitle" sz="quarter" idx="1"/>
          </p:nvPr>
        </p:nvSpPr>
        <p:spPr>
          <a:xfrm>
            <a:off x="8533458" y="8780096"/>
            <a:ext cx="11477909" cy="1348154"/>
          </a:xfrm>
          <a:prstGeom prst="rect">
            <a:avLst/>
          </a:prstGeom>
        </p:spPr>
        <p:txBody>
          <a:bodyPr/>
          <a:lstStyle/>
          <a:p>
            <a:pPr/>
            <a:r>
              <a:t>John 3:27</a:t>
            </a:r>
          </a:p>
        </p:txBody>
      </p:sp>
      <p:sp>
        <p:nvSpPr>
          <p:cNvPr id="189" name="Line"/>
          <p:cNvSpPr/>
          <p:nvPr/>
        </p:nvSpPr>
        <p:spPr>
          <a:xfrm flipV="1">
            <a:off x="6848462" y="2995667"/>
            <a:ext cx="1" cy="7724666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“What you see, write in a book and  send it to the seven churches.”"/>
          <p:cNvSpPr txBox="1"/>
          <p:nvPr>
            <p:ph type="ctrTitle"/>
          </p:nvPr>
        </p:nvSpPr>
        <p:spPr>
          <a:xfrm>
            <a:off x="2237935" y="2995667"/>
            <a:ext cx="19908130" cy="4648201"/>
          </a:xfrm>
          <a:prstGeom prst="rect">
            <a:avLst/>
          </a:prstGeom>
        </p:spPr>
        <p:txBody>
          <a:bodyPr/>
          <a:lstStyle/>
          <a:p>
            <a:pPr algn="ctr" defTabSz="825500">
              <a:lnSpc>
                <a:spcPct val="100000"/>
              </a:lnSpc>
              <a:defRPr spc="0" sz="7500"/>
            </a:pPr>
            <a:r>
              <a:t>“What you see, write in a book and </a:t>
            </a:r>
            <a:br/>
            <a:r>
              <a:t>send it to the seven churches.”</a:t>
            </a:r>
          </a:p>
        </p:txBody>
      </p:sp>
      <p:sp>
        <p:nvSpPr>
          <p:cNvPr id="192" name="Revelation 1:11"/>
          <p:cNvSpPr txBox="1"/>
          <p:nvPr>
            <p:ph type="subTitle" sz="quarter" idx="1"/>
          </p:nvPr>
        </p:nvSpPr>
        <p:spPr>
          <a:xfrm>
            <a:off x="6453046" y="9744899"/>
            <a:ext cx="11477908" cy="134815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Revelation 1:11</a:t>
            </a:r>
          </a:p>
        </p:txBody>
      </p:sp>
      <p:sp>
        <p:nvSpPr>
          <p:cNvPr id="193" name="Line"/>
          <p:cNvSpPr/>
          <p:nvPr/>
        </p:nvSpPr>
        <p:spPr>
          <a:xfrm>
            <a:off x="8294882" y="8694384"/>
            <a:ext cx="7794235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ine"/>
          <p:cNvSpPr/>
          <p:nvPr/>
        </p:nvSpPr>
        <p:spPr>
          <a:xfrm>
            <a:off x="1879653" y="6135535"/>
            <a:ext cx="4218362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See"/>
          <p:cNvSpPr txBox="1"/>
          <p:nvPr/>
        </p:nvSpPr>
        <p:spPr>
          <a:xfrm>
            <a:off x="1879653" y="4681946"/>
            <a:ext cx="4218362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See</a:t>
            </a:r>
          </a:p>
        </p:txBody>
      </p:sp>
      <p:sp>
        <p:nvSpPr>
          <p:cNvPr id="197" name="Write"/>
          <p:cNvSpPr txBox="1"/>
          <p:nvPr/>
        </p:nvSpPr>
        <p:spPr>
          <a:xfrm>
            <a:off x="10082819" y="4681946"/>
            <a:ext cx="4218361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Write</a:t>
            </a:r>
          </a:p>
        </p:txBody>
      </p:sp>
      <p:sp>
        <p:nvSpPr>
          <p:cNvPr id="198" name="Send"/>
          <p:cNvSpPr txBox="1"/>
          <p:nvPr/>
        </p:nvSpPr>
        <p:spPr>
          <a:xfrm>
            <a:off x="18285986" y="4681946"/>
            <a:ext cx="4218361" cy="1311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</a:defRPr>
            </a:lvl1pPr>
          </a:lstStyle>
          <a:p>
            <a:pPr/>
            <a:r>
              <a:t>Send</a:t>
            </a:r>
          </a:p>
        </p:txBody>
      </p:sp>
      <p:sp>
        <p:nvSpPr>
          <p:cNvPr id="199" name="Line"/>
          <p:cNvSpPr/>
          <p:nvPr/>
        </p:nvSpPr>
        <p:spPr>
          <a:xfrm>
            <a:off x="10082819" y="6072035"/>
            <a:ext cx="4218361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0" name="Line"/>
          <p:cNvSpPr/>
          <p:nvPr/>
        </p:nvSpPr>
        <p:spPr>
          <a:xfrm>
            <a:off x="18285986" y="6167285"/>
            <a:ext cx="4218361" cy="1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1" name="Line"/>
          <p:cNvSpPr/>
          <p:nvPr/>
        </p:nvSpPr>
        <p:spPr>
          <a:xfrm flipV="1">
            <a:off x="8153917" y="4287033"/>
            <a:ext cx="1" cy="772466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2" name="Line"/>
          <p:cNvSpPr/>
          <p:nvPr/>
        </p:nvSpPr>
        <p:spPr>
          <a:xfrm flipV="1">
            <a:off x="16324470" y="4287033"/>
            <a:ext cx="1" cy="7724665"/>
          </a:xfrm>
          <a:prstGeom prst="line">
            <a:avLst/>
          </a:prstGeom>
          <a:ln w="63500">
            <a:solidFill>
              <a:schemeClr val="accent1">
                <a:alpha val="3008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3" name="VISION"/>
          <p:cNvSpPr txBox="1"/>
          <p:nvPr/>
        </p:nvSpPr>
        <p:spPr>
          <a:xfrm>
            <a:off x="1879653" y="8026755"/>
            <a:ext cx="421836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VISION</a:t>
            </a:r>
          </a:p>
        </p:txBody>
      </p:sp>
      <p:sp>
        <p:nvSpPr>
          <p:cNvPr id="204" name="MISSION"/>
          <p:cNvSpPr txBox="1"/>
          <p:nvPr/>
        </p:nvSpPr>
        <p:spPr>
          <a:xfrm>
            <a:off x="10082819" y="8026755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MISSION</a:t>
            </a:r>
          </a:p>
        </p:txBody>
      </p:sp>
      <p:sp>
        <p:nvSpPr>
          <p:cNvPr id="205" name="STRATEGY"/>
          <p:cNvSpPr txBox="1"/>
          <p:nvPr/>
        </p:nvSpPr>
        <p:spPr>
          <a:xfrm>
            <a:off x="18285986" y="8026755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50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pPr/>
            <a:r>
              <a:t>STRATEGY</a:t>
            </a:r>
          </a:p>
        </p:txBody>
      </p:sp>
      <p:sp>
        <p:nvSpPr>
          <p:cNvPr id="206" name="Receive"/>
          <p:cNvSpPr txBox="1"/>
          <p:nvPr/>
        </p:nvSpPr>
        <p:spPr>
          <a:xfrm>
            <a:off x="1879653" y="6441479"/>
            <a:ext cx="421836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Receive</a:t>
            </a:r>
          </a:p>
        </p:txBody>
      </p:sp>
      <p:sp>
        <p:nvSpPr>
          <p:cNvPr id="207" name="Articulate"/>
          <p:cNvSpPr txBox="1"/>
          <p:nvPr/>
        </p:nvSpPr>
        <p:spPr>
          <a:xfrm>
            <a:off x="9894044" y="6441479"/>
            <a:ext cx="4595912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Articulate</a:t>
            </a:r>
          </a:p>
        </p:txBody>
      </p:sp>
      <p:sp>
        <p:nvSpPr>
          <p:cNvPr id="208" name="Do"/>
          <p:cNvSpPr txBox="1"/>
          <p:nvPr/>
        </p:nvSpPr>
        <p:spPr>
          <a:xfrm>
            <a:off x="18285986" y="6441479"/>
            <a:ext cx="4218361" cy="141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chemeClr val="accent1"/>
                </a:solidFill>
              </a:defRPr>
            </a:lvl1pPr>
          </a:lstStyle>
          <a:p>
            <a:pPr/>
            <a:r>
              <a:t>Do</a:t>
            </a:r>
          </a:p>
        </p:txBody>
      </p:sp>
      <p:sp>
        <p:nvSpPr>
          <p:cNvPr id="209" name="The Father"/>
          <p:cNvSpPr txBox="1"/>
          <p:nvPr/>
        </p:nvSpPr>
        <p:spPr>
          <a:xfrm>
            <a:off x="1879653" y="9612031"/>
            <a:ext cx="4218362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i="1" sz="5000">
                <a:solidFill>
                  <a:srgbClr val="FFFFFF"/>
                </a:solidFill>
              </a:defRPr>
            </a:lvl1pPr>
          </a:lstStyle>
          <a:p>
            <a:pPr/>
            <a:r>
              <a:t>The Father</a:t>
            </a:r>
          </a:p>
        </p:txBody>
      </p:sp>
      <p:sp>
        <p:nvSpPr>
          <p:cNvPr id="210" name="Jesus Christ"/>
          <p:cNvSpPr txBox="1"/>
          <p:nvPr/>
        </p:nvSpPr>
        <p:spPr>
          <a:xfrm>
            <a:off x="10082819" y="9612031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i="1" sz="5000">
                <a:solidFill>
                  <a:srgbClr val="FFFFFF"/>
                </a:solidFill>
              </a:defRPr>
            </a:lvl1pPr>
          </a:lstStyle>
          <a:p>
            <a:pPr/>
            <a:r>
              <a:t>Jesus Christ</a:t>
            </a:r>
          </a:p>
        </p:txBody>
      </p:sp>
      <p:sp>
        <p:nvSpPr>
          <p:cNvPr id="211" name="The Holy Spirit"/>
          <p:cNvSpPr txBox="1"/>
          <p:nvPr/>
        </p:nvSpPr>
        <p:spPr>
          <a:xfrm>
            <a:off x="18158986" y="9612031"/>
            <a:ext cx="4218361" cy="131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08990">
              <a:lnSpc>
                <a:spcPct val="100000"/>
              </a:lnSpc>
              <a:spcBef>
                <a:spcPts val="0"/>
              </a:spcBef>
              <a:defRPr i="1" sz="4900">
                <a:solidFill>
                  <a:srgbClr val="FFFFFF"/>
                </a:solidFill>
              </a:defRPr>
            </a:lvl1pPr>
          </a:lstStyle>
          <a:p>
            <a:pPr/>
            <a:r>
              <a:t>The Holy Spirit</a:t>
            </a:r>
          </a:p>
        </p:txBody>
      </p:sp>
      <p:sp>
        <p:nvSpPr>
          <p:cNvPr id="212" name="“What you see, write in a book and  send it to the seven churches.”"/>
          <p:cNvSpPr txBox="1"/>
          <p:nvPr/>
        </p:nvSpPr>
        <p:spPr>
          <a:xfrm>
            <a:off x="2237935" y="1410255"/>
            <a:ext cx="19908130" cy="262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</a:defRPr>
            </a:pPr>
            <a:r>
              <a:t>“What you see, write in a book and </a:t>
            </a:r>
            <a:br/>
            <a:r>
              <a:t>send it to the seven churches.”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1. THE V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THE VISION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E2740"/>
            </a:gs>
            <a:gs pos="100000">
              <a:srgbClr val="0000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lightstock_974678_medium_adc_uk_and_ireland.jpg" descr="lightstock_974678_medium_adc_uk_and_ireland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156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17" name="VISION"/>
          <p:cNvSpPr txBox="1"/>
          <p:nvPr>
            <p:ph type="title" idx="4294967295"/>
          </p:nvPr>
        </p:nvSpPr>
        <p:spPr>
          <a:xfrm>
            <a:off x="736931" y="0"/>
            <a:ext cx="22910138" cy="4698549"/>
          </a:xfrm>
          <a:prstGeom prst="rect">
            <a:avLst/>
          </a:prstGeom>
        </p:spPr>
        <p:txBody>
          <a:bodyPr/>
          <a:lstStyle>
            <a:lvl1pPr algn="r" defTabSz="825500">
              <a:lnSpc>
                <a:spcPct val="100000"/>
              </a:lnSpc>
              <a:defRPr spc="0" sz="30000">
                <a:solidFill>
                  <a:srgbClr val="FFFFFF"/>
                </a:solidFill>
              </a:defRPr>
            </a:lvl1pPr>
          </a:lstStyle>
          <a:p>
            <a:pPr/>
            <a:r>
              <a:t>VISION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